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6"/>
  </p:notesMasterIdLst>
  <p:sldIdLst>
    <p:sldId id="256" r:id="rId3"/>
    <p:sldId id="257" r:id="rId4"/>
    <p:sldId id="306" r:id="rId5"/>
    <p:sldId id="304" r:id="rId6"/>
    <p:sldId id="260" r:id="rId7"/>
    <p:sldId id="294" r:id="rId8"/>
    <p:sldId id="268" r:id="rId9"/>
    <p:sldId id="291" r:id="rId10"/>
    <p:sldId id="286" r:id="rId11"/>
    <p:sldId id="264" r:id="rId12"/>
    <p:sldId id="305" r:id="rId13"/>
    <p:sldId id="273" r:id="rId14"/>
    <p:sldId id="274" r:id="rId15"/>
    <p:sldId id="296" r:id="rId16"/>
    <p:sldId id="316" r:id="rId17"/>
    <p:sldId id="276" r:id="rId18"/>
    <p:sldId id="317" r:id="rId19"/>
    <p:sldId id="318" r:id="rId20"/>
    <p:sldId id="289" r:id="rId21"/>
    <p:sldId id="313" r:id="rId22"/>
    <p:sldId id="319" r:id="rId23"/>
    <p:sldId id="314" r:id="rId24"/>
    <p:sldId id="315" r:id="rId2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9C3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6" autoAdjust="0"/>
    <p:restoredTop sz="94660"/>
  </p:normalViewPr>
  <p:slideViewPr>
    <p:cSldViewPr snapToGrid="0">
      <p:cViewPr>
        <p:scale>
          <a:sx n="123" d="100"/>
          <a:sy n="123" d="100"/>
        </p:scale>
        <p:origin x="-10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657EE7-3FFC-4536-9D46-BBCAC7689E13}" type="datetimeFigureOut">
              <a:rPr lang="fr-FR" smtClean="0"/>
              <a:t>29/09/2017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80B957-9826-4CA5-8AE1-BC052A556CF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34041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1CF4C-6CE8-4062-9E2D-2E0C86D08763}" type="slidenum">
              <a:rPr lang="fr-FR" smtClean="0"/>
              <a:pPr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64719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1CF4C-6CE8-4062-9E2D-2E0C86D08763}" type="slidenum">
              <a:rPr lang="fr-FR" smtClean="0"/>
              <a:pPr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48288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1CF4C-6CE8-4062-9E2D-2E0C86D08763}" type="slidenum">
              <a:rPr lang="fr-FR" smtClean="0"/>
              <a:pPr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1888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1CF4C-6CE8-4062-9E2D-2E0C86D08763}" type="slidenum">
              <a:rPr lang="fr-FR" smtClean="0">
                <a:solidFill>
                  <a:prstClr val="black"/>
                </a:solidFill>
              </a:rPr>
              <a:pPr/>
              <a:t>15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888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1CF4C-6CE8-4062-9E2D-2E0C86D08763}" type="slidenum">
              <a:rPr lang="fr-FR" smtClean="0"/>
              <a:pPr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05794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1CF4C-6CE8-4062-9E2D-2E0C86D08763}" type="slidenum">
              <a:rPr lang="fr-FR" smtClean="0">
                <a:solidFill>
                  <a:prstClr val="black"/>
                </a:solidFill>
              </a:rPr>
              <a:pPr/>
              <a:t>17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888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1CF4C-6CE8-4062-9E2D-2E0C86D08763}" type="slidenum">
              <a:rPr lang="fr-FR" smtClean="0">
                <a:solidFill>
                  <a:prstClr val="black"/>
                </a:solidFill>
              </a:rPr>
              <a:pPr/>
              <a:t>18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8884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1CF4C-6CE8-4062-9E2D-2E0C86D08763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6809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3CA3A-9524-40B2-85E2-FC584761CA20}" type="datetimeFigureOut">
              <a:rPr lang="fr-FR" smtClean="0"/>
              <a:t>29/09/2017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56DEB-EC14-4112-94E7-EFDFB768B9B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21541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3CA3A-9524-40B2-85E2-FC584761CA20}" type="datetimeFigureOut">
              <a:rPr lang="fr-FR" smtClean="0"/>
              <a:t>29/09/2017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56DEB-EC14-4112-94E7-EFDFB768B9B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75747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3CA3A-9524-40B2-85E2-FC584761CA20}" type="datetimeFigureOut">
              <a:rPr lang="fr-FR" smtClean="0"/>
              <a:t>29/09/2017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56DEB-EC14-4112-94E7-EFDFB768B9B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99982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D310A-0B2E-4F64-9194-444696C6B3BF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29/09/2017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3BB20-4187-4F75-AB4E-B65139BEFBD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3760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E148D-7242-4151-9A98-86E2B8E75F90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29/09/2017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D973D-76BB-46D3-B40E-F4F800AF5DD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1303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1" y="1709756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1" y="4589481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D45F3-28FE-4060-84E4-55C7502D2600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29/09/2017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D973D-76BB-46D3-B40E-F4F800AF5DD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6391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9AF1B-A594-402C-9760-F9C3DDB9DEE4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29/09/2017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D973D-76BB-46D3-B40E-F4F800AF5DD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2172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D3AC8-E49F-404E-8EC6-E9E15E530CFC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29/09/2017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D973D-76BB-46D3-B40E-F4F800AF5DD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1016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BFA82-7FDB-4454-B7C1-E25B2E462993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29/09/2017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D973D-76BB-46D3-B40E-F4F800AF5DD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2873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1DF0-53E9-420B-8318-E76196F1D991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29/09/2017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D973D-76BB-46D3-B40E-F4F800AF5DD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8401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43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04E72-5470-4D4C-9EB4-1C7D70222548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29/09/2017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D973D-76BB-46D3-B40E-F4F800AF5DD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548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3CA3A-9524-40B2-85E2-FC584761CA20}" type="datetimeFigureOut">
              <a:rPr lang="fr-FR" smtClean="0"/>
              <a:t>29/09/2017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56DEB-EC14-4112-94E7-EFDFB768B9B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637565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43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5B033-1997-4D16-B744-888B3B2C4AA8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29/09/2017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D973D-76BB-46D3-B40E-F4F800AF5DD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0229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07608-98DE-4689-92A4-ED1129D34830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29/09/2017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D973D-76BB-46D3-B40E-F4F800AF5DD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6895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ACEB0-EA39-488F-B386-17262EC5D273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29/09/2017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D973D-76BB-46D3-B40E-F4F800AF5DD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9891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199C74BD-8845-47B7-A948-6F152A04A0F9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29/09/2017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27784" y="4137672"/>
            <a:ext cx="3657600" cy="512064"/>
          </a:xfrm>
        </p:spPr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Connecteur droit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Connecteur droit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Ellipse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rgbClr val="F5CD15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Ellipse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solidFill>
            <a:srgbClr val="F5CD15"/>
          </a:solidFill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Ellipse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solidFill>
            <a:srgbClr val="F5CD15"/>
          </a:solidFill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Ellipse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solidFill>
            <a:srgbClr val="F5CD15"/>
          </a:solidFill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Ellipse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solidFill>
            <a:srgbClr val="F5CD15"/>
          </a:solidFill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  <a:prstGeom prst="rect">
            <a:avLst/>
          </a:prstGeom>
        </p:spPr>
        <p:txBody>
          <a:bodyPr/>
          <a:lstStyle/>
          <a:p>
            <a:fld id="{B6FD973D-76BB-46D3-B40E-F4F800AF5DD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7441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3CA3A-9524-40B2-85E2-FC584761CA20}" type="datetimeFigureOut">
              <a:rPr lang="fr-FR" smtClean="0"/>
              <a:t>29/09/2017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56DEB-EC14-4112-94E7-EFDFB768B9B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30904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3CA3A-9524-40B2-85E2-FC584761CA20}" type="datetimeFigureOut">
              <a:rPr lang="fr-FR" smtClean="0"/>
              <a:t>29/09/2017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56DEB-EC14-4112-94E7-EFDFB768B9B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83496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3CA3A-9524-40B2-85E2-FC584761CA20}" type="datetimeFigureOut">
              <a:rPr lang="fr-FR" smtClean="0"/>
              <a:t>29/09/2017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56DEB-EC14-4112-94E7-EFDFB768B9B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55482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3CA3A-9524-40B2-85E2-FC584761CA20}" type="datetimeFigureOut">
              <a:rPr lang="fr-FR" smtClean="0"/>
              <a:t>29/09/2017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56DEB-EC14-4112-94E7-EFDFB768B9B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17772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3CA3A-9524-40B2-85E2-FC584761CA20}" type="datetimeFigureOut">
              <a:rPr lang="fr-FR" smtClean="0"/>
              <a:t>29/09/2017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56DEB-EC14-4112-94E7-EFDFB768B9B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3037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3CA3A-9524-40B2-85E2-FC584761CA20}" type="datetimeFigureOut">
              <a:rPr lang="fr-FR" smtClean="0"/>
              <a:t>29/09/2017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56DEB-EC14-4112-94E7-EFDFB768B9B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47299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3CA3A-9524-40B2-85E2-FC584761CA20}" type="datetimeFigureOut">
              <a:rPr lang="fr-FR" smtClean="0"/>
              <a:t>29/09/2017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56DEB-EC14-4112-94E7-EFDFB768B9B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02286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3CA3A-9524-40B2-85E2-FC584761CA20}" type="datetimeFigureOut">
              <a:rPr lang="fr-FR" smtClean="0"/>
              <a:t>29/09/2017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56DEB-EC14-4112-94E7-EFDFB768B9B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0162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39CF6-7C12-4786-B9BA-45AE33564437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29/09/2017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6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3BB20-4187-4F75-AB4E-B65139BEFBD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677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5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5.png"/><Relationship Id="rId7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G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.png"/><Relationship Id="rId5" Type="http://schemas.openxmlformats.org/officeDocument/2006/relationships/image" Target="../media/image41.JPG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3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4.JP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9.png"/><Relationship Id="rId4" Type="http://schemas.openxmlformats.org/officeDocument/2006/relationships/image" Target="../media/image4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984" y="3357396"/>
            <a:ext cx="4319016" cy="3499104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003" y="1475379"/>
            <a:ext cx="8718751" cy="4958882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2731008" y="38378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latin typeface="Calibri" pitchFamily="34" charset="0"/>
              </a:rPr>
              <a:t>LES VOISINS VIGILANTS à LEDENON</a:t>
            </a:r>
            <a:endParaRPr lang="fr-FR" sz="3200" b="1" dirty="0">
              <a:latin typeface="Calibri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664" b="76545"/>
          <a:stretch/>
        </p:blipFill>
        <p:spPr>
          <a:xfrm>
            <a:off x="2325" y="208614"/>
            <a:ext cx="2511551" cy="863037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703" y="4945338"/>
            <a:ext cx="14097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459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èche droite 5"/>
          <p:cNvSpPr/>
          <p:nvPr/>
        </p:nvSpPr>
        <p:spPr>
          <a:xfrm>
            <a:off x="2560012" y="3573918"/>
            <a:ext cx="1901799" cy="909292"/>
          </a:xfrm>
          <a:prstGeom prst="rightArrow">
            <a:avLst/>
          </a:prstGeom>
          <a:solidFill>
            <a:srgbClr val="F9C32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tx1"/>
                </a:solidFill>
              </a:rPr>
              <a:t>J’ALERTE</a:t>
            </a:r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13163" y="2221205"/>
            <a:ext cx="2051404" cy="3883759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rmAutofit/>
          </a:bodyPr>
          <a:lstStyle/>
          <a:p>
            <a:pPr algn="ctr"/>
            <a:endParaRPr lang="fr-FR" sz="3200" b="1" dirty="0">
              <a:solidFill>
                <a:srgbClr val="F9C322"/>
              </a:solidFill>
            </a:endParaRPr>
          </a:p>
        </p:txBody>
      </p:sp>
      <p:sp>
        <p:nvSpPr>
          <p:cNvPr id="29" name="Flèche droite 28"/>
          <p:cNvSpPr/>
          <p:nvPr/>
        </p:nvSpPr>
        <p:spPr>
          <a:xfrm>
            <a:off x="7263421" y="3573918"/>
            <a:ext cx="1901799" cy="909292"/>
          </a:xfrm>
          <a:prstGeom prst="rightArrow">
            <a:avLst/>
          </a:prstGeom>
          <a:solidFill>
            <a:srgbClr val="F9C32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tx1"/>
                </a:solidFill>
              </a:rPr>
              <a:t>JE DIFFUSE</a:t>
            </a:r>
            <a:endParaRPr lang="fr-FR" sz="2000" b="1" dirty="0">
              <a:solidFill>
                <a:schemeClr val="tx1"/>
              </a:solidFill>
            </a:endParaRPr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 rotWithShape="1">
          <a:blip r:embed="rId2"/>
          <a:srcRect l="59435" t="34678" r="38009" b="57180"/>
          <a:stretch/>
        </p:blipFill>
        <p:spPr>
          <a:xfrm>
            <a:off x="5623711" y="2368769"/>
            <a:ext cx="422631" cy="678769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 rotWithShape="1">
          <a:blip r:embed="rId2"/>
          <a:srcRect l="58653" t="66506" r="37474" b="27657"/>
          <a:stretch/>
        </p:blipFill>
        <p:spPr>
          <a:xfrm>
            <a:off x="5524985" y="4502568"/>
            <a:ext cx="640347" cy="486664"/>
          </a:xfrm>
          <a:prstGeom prst="rect">
            <a:avLst/>
          </a:prstGeom>
        </p:spPr>
      </p:pic>
      <p:pic>
        <p:nvPicPr>
          <p:cNvPr id="32" name="Image 31" descr="Capture d’écra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577" y="4122775"/>
            <a:ext cx="252763" cy="376564"/>
          </a:xfrm>
          <a:prstGeom prst="rect">
            <a:avLst/>
          </a:prstGeom>
        </p:spPr>
      </p:pic>
      <p:pic>
        <p:nvPicPr>
          <p:cNvPr id="33" name="Image 32" descr="Capture d’écra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585" y="4122775"/>
            <a:ext cx="252763" cy="376564"/>
          </a:xfrm>
          <a:prstGeom prst="rect">
            <a:avLst/>
          </a:prstGeom>
        </p:spPr>
      </p:pic>
      <p:pic>
        <p:nvPicPr>
          <p:cNvPr id="34" name="Image 33" descr="Capture d’écra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377" y="4122775"/>
            <a:ext cx="252763" cy="37656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459" y="2640166"/>
            <a:ext cx="513528" cy="513528"/>
          </a:xfrm>
          <a:prstGeom prst="rect">
            <a:avLst/>
          </a:prstGeom>
        </p:spPr>
      </p:pic>
      <p:sp>
        <p:nvSpPr>
          <p:cNvPr id="46" name="ZoneTexte 45"/>
          <p:cNvSpPr txBox="1"/>
          <p:nvPr/>
        </p:nvSpPr>
        <p:spPr>
          <a:xfrm>
            <a:off x="2902120" y="1222483"/>
            <a:ext cx="6407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cap="all" dirty="0" smtClean="0"/>
              <a:t>LE SYSTÈME D’ALERTES PAR SMS ET EMAIL</a:t>
            </a:r>
            <a:endParaRPr lang="fr-FR" sz="2400" b="1" dirty="0"/>
          </a:p>
        </p:txBody>
      </p:sp>
      <p:sp>
        <p:nvSpPr>
          <p:cNvPr id="27" name="Rectangle 26"/>
          <p:cNvSpPr/>
          <p:nvPr/>
        </p:nvSpPr>
        <p:spPr>
          <a:xfrm flipV="1">
            <a:off x="4641946" y="555966"/>
            <a:ext cx="2061185" cy="350512"/>
          </a:xfrm>
          <a:prstGeom prst="rect">
            <a:avLst/>
          </a:prstGeom>
          <a:solidFill>
            <a:srgbClr val="F9C322"/>
          </a:solidFill>
          <a:ln>
            <a:solidFill>
              <a:srgbClr val="F9C3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5" y="913778"/>
            <a:ext cx="12127419" cy="45719"/>
          </a:xfrm>
          <a:prstGeom prst="rect">
            <a:avLst/>
          </a:prstGeom>
          <a:solidFill>
            <a:srgbClr val="F9C322"/>
          </a:solidFill>
          <a:ln>
            <a:solidFill>
              <a:srgbClr val="F9C3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ZoneTexte 35"/>
          <p:cNvSpPr txBox="1"/>
          <p:nvPr/>
        </p:nvSpPr>
        <p:spPr>
          <a:xfrm>
            <a:off x="2288173" y="545944"/>
            <a:ext cx="1965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MAIRIE VIGILANTE</a:t>
            </a:r>
            <a:endParaRPr lang="fr-FR" b="1" dirty="0"/>
          </a:p>
        </p:txBody>
      </p:sp>
      <p:sp>
        <p:nvSpPr>
          <p:cNvPr id="37" name="ZoneTexte 36"/>
          <p:cNvSpPr txBox="1"/>
          <p:nvPr/>
        </p:nvSpPr>
        <p:spPr>
          <a:xfrm>
            <a:off x="4658923" y="553080"/>
            <a:ext cx="2075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VOISINS VIGILANTS</a:t>
            </a:r>
            <a:endParaRPr lang="fr-FR" b="1" dirty="0"/>
          </a:p>
        </p:txBody>
      </p:sp>
      <p:sp>
        <p:nvSpPr>
          <p:cNvPr id="38" name="ZoneTexte 37"/>
          <p:cNvSpPr txBox="1"/>
          <p:nvPr/>
        </p:nvSpPr>
        <p:spPr>
          <a:xfrm>
            <a:off x="7135059" y="560211"/>
            <a:ext cx="2075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INSCRIPTION</a:t>
            </a:r>
            <a:endParaRPr lang="fr-FR" b="1" dirty="0"/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" y="211375"/>
            <a:ext cx="190817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Rectangle 39"/>
          <p:cNvSpPr/>
          <p:nvPr/>
        </p:nvSpPr>
        <p:spPr>
          <a:xfrm>
            <a:off x="785173" y="3226047"/>
            <a:ext cx="1496231" cy="152793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rmAutofit/>
          </a:bodyPr>
          <a:lstStyle/>
          <a:p>
            <a:pPr algn="ctr"/>
            <a:endParaRPr lang="fr-FR" sz="4000" b="1" dirty="0">
              <a:solidFill>
                <a:srgbClr val="F9C32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0788" y="3776858"/>
            <a:ext cx="14962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/>
              <a:t>Je </a:t>
            </a:r>
            <a:r>
              <a:rPr lang="fr-FR" dirty="0" smtClean="0"/>
              <a:t>constate</a:t>
            </a:r>
          </a:p>
          <a:p>
            <a:pPr algn="ctr"/>
            <a:r>
              <a:rPr lang="fr-FR" dirty="0" smtClean="0"/>
              <a:t> </a:t>
            </a:r>
            <a:r>
              <a:rPr lang="fr-FR" dirty="0"/>
              <a:t>un fait inhabituel</a:t>
            </a:r>
          </a:p>
        </p:txBody>
      </p:sp>
      <p:sp>
        <p:nvSpPr>
          <p:cNvPr id="41" name="Rectangle 40"/>
          <p:cNvSpPr/>
          <p:nvPr/>
        </p:nvSpPr>
        <p:spPr>
          <a:xfrm>
            <a:off x="4890825" y="3119526"/>
            <a:ext cx="19016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smtClean="0"/>
              <a:t>En envoyant </a:t>
            </a:r>
          </a:p>
          <a:p>
            <a:pPr algn="ctr"/>
            <a:r>
              <a:rPr lang="fr-FR" dirty="0" smtClean="0"/>
              <a:t>un SMS gratuit</a:t>
            </a:r>
          </a:p>
          <a:p>
            <a:pPr algn="ctr"/>
            <a:r>
              <a:rPr lang="fr-FR" dirty="0" smtClean="0"/>
              <a:t>au </a:t>
            </a:r>
            <a:r>
              <a:rPr lang="fr-FR" b="1" u="sng" dirty="0" smtClean="0"/>
              <a:t>06 47 49 26 26</a:t>
            </a:r>
            <a:endParaRPr lang="fr-FR" b="1" u="sng" dirty="0"/>
          </a:p>
        </p:txBody>
      </p:sp>
      <p:sp>
        <p:nvSpPr>
          <p:cNvPr id="42" name="Rectangle 41"/>
          <p:cNvSpPr/>
          <p:nvPr/>
        </p:nvSpPr>
        <p:spPr>
          <a:xfrm>
            <a:off x="4841108" y="5054738"/>
            <a:ext cx="20036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smtClean="0"/>
              <a:t>En utilisant </a:t>
            </a:r>
          </a:p>
          <a:p>
            <a:pPr algn="ctr"/>
            <a:r>
              <a:rPr lang="fr-FR" dirty="0" smtClean="0"/>
              <a:t>la plateforme</a:t>
            </a:r>
          </a:p>
          <a:p>
            <a:pPr algn="ctr"/>
            <a:r>
              <a:rPr lang="fr-FR" b="1" u="sng" dirty="0"/>
              <a:t>v</a:t>
            </a:r>
            <a:r>
              <a:rPr lang="fr-FR" b="1" u="sng" dirty="0" smtClean="0"/>
              <a:t>oisinsvigilants.org</a:t>
            </a:r>
            <a:endParaRPr lang="fr-FR" b="1" u="sng" dirty="0"/>
          </a:p>
        </p:txBody>
      </p:sp>
      <p:sp>
        <p:nvSpPr>
          <p:cNvPr id="43" name="Rectangle 42"/>
          <p:cNvSpPr/>
          <p:nvPr/>
        </p:nvSpPr>
        <p:spPr>
          <a:xfrm>
            <a:off x="9508395" y="2446864"/>
            <a:ext cx="1905068" cy="3195877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rmAutofit/>
          </a:bodyPr>
          <a:lstStyle/>
          <a:p>
            <a:pPr algn="ctr"/>
            <a:endParaRPr lang="fr-FR" sz="4000" b="1" dirty="0">
              <a:solidFill>
                <a:srgbClr val="F9C322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9450168" y="3205580"/>
            <a:ext cx="20036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smtClean="0"/>
              <a:t>La Mairie Vigilante</a:t>
            </a:r>
            <a:endParaRPr lang="fr-FR" b="1" u="sng" dirty="0"/>
          </a:p>
        </p:txBody>
      </p:sp>
      <p:sp>
        <p:nvSpPr>
          <p:cNvPr id="3" name="Rectangle 2"/>
          <p:cNvSpPr/>
          <p:nvPr/>
        </p:nvSpPr>
        <p:spPr>
          <a:xfrm>
            <a:off x="10166621" y="3517244"/>
            <a:ext cx="5886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F9C322"/>
                </a:solidFill>
              </a:rPr>
              <a:t>ET</a:t>
            </a:r>
            <a:endParaRPr lang="fr-FR" sz="3200" b="1" dirty="0">
              <a:solidFill>
                <a:srgbClr val="F9C322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9459112" y="4590447"/>
            <a:ext cx="20036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smtClean="0"/>
              <a:t>Les Voisins Vigilants de mon quartier</a:t>
            </a:r>
            <a:endParaRPr lang="fr-FR" b="1" u="sng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648" y="3291816"/>
            <a:ext cx="612888" cy="475373"/>
          </a:xfrm>
          <a:prstGeom prst="rect">
            <a:avLst/>
          </a:prstGeom>
        </p:spPr>
      </p:pic>
      <p:sp>
        <p:nvSpPr>
          <p:cNvPr id="65" name="Rectangle 64"/>
          <p:cNvSpPr/>
          <p:nvPr/>
        </p:nvSpPr>
        <p:spPr>
          <a:xfrm>
            <a:off x="5476802" y="3997058"/>
            <a:ext cx="7296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F9C322"/>
                </a:solidFill>
              </a:rPr>
              <a:t>OU</a:t>
            </a:r>
            <a:endParaRPr lang="fr-FR" sz="3200" b="1" dirty="0">
              <a:solidFill>
                <a:srgbClr val="F9C322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9207" y="2167000"/>
            <a:ext cx="11933076" cy="4143057"/>
          </a:xfrm>
          <a:prstGeom prst="rect">
            <a:avLst/>
          </a:prstGeom>
        </p:spPr>
      </p:pic>
      <p:sp>
        <p:nvSpPr>
          <p:cNvPr id="31" name="ZoneTexte 30"/>
          <p:cNvSpPr txBox="1"/>
          <p:nvPr/>
        </p:nvSpPr>
        <p:spPr>
          <a:xfrm>
            <a:off x="9185270" y="543971"/>
            <a:ext cx="2075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FONCTIONNALITES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57412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077" y="3356992"/>
            <a:ext cx="4851271" cy="3499104"/>
          </a:xfrm>
          <a:prstGeom prst="rect">
            <a:avLst/>
          </a:prstGeom>
        </p:spPr>
      </p:pic>
      <p:sp>
        <p:nvSpPr>
          <p:cNvPr id="29" name="Rectangle à coins arrondis 28"/>
          <p:cNvSpPr/>
          <p:nvPr/>
        </p:nvSpPr>
        <p:spPr>
          <a:xfrm>
            <a:off x="8559089" y="2783281"/>
            <a:ext cx="2639160" cy="1959463"/>
          </a:xfrm>
          <a:prstGeom prst="round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002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 smtClean="0"/>
          </a:p>
          <a:p>
            <a:pPr algn="ctr"/>
            <a:endParaRPr lang="fr-FR" sz="1200" dirty="0" smtClean="0"/>
          </a:p>
          <a:p>
            <a:pPr algn="ctr"/>
            <a:endParaRPr lang="fr-FR" sz="1200" dirty="0"/>
          </a:p>
          <a:p>
            <a:pPr algn="ctr"/>
            <a:endParaRPr lang="fr-FR" sz="1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fr-FR" sz="1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fr-FR" sz="1200" dirty="0" smtClean="0">
                <a:solidFill>
                  <a:schemeClr val="accent1">
                    <a:lumMod val="75000"/>
                  </a:schemeClr>
                </a:solidFill>
              </a:rPr>
              <a:t>Bonjour, Etant en train de refaire mon cabanon je cherche une perceuse pour le 15 avril. Amis bricoleurs, merci pour votre aide !!</a:t>
            </a:r>
            <a:endParaRPr lang="fr-FR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Rectangle à coins arrondis 24"/>
          <p:cNvSpPr/>
          <p:nvPr/>
        </p:nvSpPr>
        <p:spPr>
          <a:xfrm>
            <a:off x="3906397" y="2684899"/>
            <a:ext cx="2833216" cy="2017494"/>
          </a:xfrm>
          <a:prstGeom prst="round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002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 smtClean="0"/>
          </a:p>
          <a:p>
            <a:pPr algn="ctr"/>
            <a:endParaRPr lang="fr-FR" sz="1200" dirty="0" smtClean="0"/>
          </a:p>
          <a:p>
            <a:pPr algn="ctr"/>
            <a:endParaRPr lang="fr-FR" sz="1200" dirty="0"/>
          </a:p>
          <a:p>
            <a:pPr algn="ctr"/>
            <a:endParaRPr lang="fr-FR" sz="1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fr-FR" sz="1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fr-FR" sz="1200" dirty="0" smtClean="0">
                <a:solidFill>
                  <a:schemeClr val="accent1">
                    <a:lumMod val="75000"/>
                  </a:schemeClr>
                </a:solidFill>
              </a:rPr>
              <a:t>Bonjour, je recherche un bon guitariste afin de donner quelques cours à mon fils de 7ans. J’aimerais qu’il essaye de prendre quelques cours avant de l’inscrire à Musique. Merci par avance</a:t>
            </a:r>
            <a:endParaRPr lang="fr-FR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862886" y="4326072"/>
            <a:ext cx="6464188" cy="2316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700" b="1" dirty="0"/>
              <a:t>Sur </a:t>
            </a:r>
            <a:r>
              <a:rPr lang="fr-FR" sz="1700" b="1" dirty="0" smtClean="0"/>
              <a:t>l’interface vous pouvez :</a:t>
            </a:r>
            <a:endParaRPr lang="fr-FR" sz="1700" dirty="0"/>
          </a:p>
          <a:p>
            <a:pPr marL="285750" indent="-285750" algn="just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fr-FR" sz="1700" dirty="0" smtClean="0"/>
              <a:t>Poster une annonce dans la </a:t>
            </a:r>
            <a:r>
              <a:rPr lang="fr-FR" sz="1700" b="1" dirty="0" smtClean="0"/>
              <a:t>Gazette</a:t>
            </a:r>
            <a:r>
              <a:rPr lang="fr-FR" sz="1700" dirty="0" smtClean="0"/>
              <a:t> pour trouver un co-voiturage de proximité, organiser la Fête des voisins, signaler que j’ai perdu mon chat…</a:t>
            </a:r>
          </a:p>
          <a:p>
            <a:pPr marL="285750" indent="-285750" algn="just">
              <a:buClr>
                <a:srgbClr val="FFC000"/>
              </a:buClr>
              <a:buFont typeface="Wingdings" panose="05000000000000000000" pitchFamily="2" charset="2"/>
              <a:buChar char="§"/>
            </a:pPr>
            <a:endParaRPr lang="fr-FR" sz="1700" dirty="0" smtClean="0"/>
          </a:p>
          <a:p>
            <a:pPr marL="285750" indent="-285750" algn="just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fr-FR" sz="1700" dirty="0" smtClean="0"/>
              <a:t>Utiliser </a:t>
            </a:r>
            <a:r>
              <a:rPr lang="fr-FR" sz="1700" dirty="0"/>
              <a:t>la </a:t>
            </a:r>
            <a:r>
              <a:rPr lang="fr-FR" sz="1700" b="1" dirty="0"/>
              <a:t>Messagerie privée</a:t>
            </a:r>
            <a:r>
              <a:rPr lang="fr-FR" sz="1700" dirty="0"/>
              <a:t> pour communiquer par exemple mon absence à l’un de mes voisins et lui demander de veiller sur mon </a:t>
            </a:r>
            <a:r>
              <a:rPr lang="fr-FR" sz="1700" dirty="0" smtClean="0"/>
              <a:t>habitation</a:t>
            </a:r>
            <a:endParaRPr lang="fr-FR" sz="1700" dirty="0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2139995" y="167000"/>
            <a:ext cx="9607640" cy="7573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" y="231428"/>
            <a:ext cx="190817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3405" y="5124384"/>
            <a:ext cx="1295400" cy="142875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9079609" y="5048523"/>
            <a:ext cx="2118643" cy="1504617"/>
          </a:xfrm>
          <a:prstGeom prst="wedgeRectCallout">
            <a:avLst>
              <a:gd name="adj1" fmla="val -72934"/>
              <a:gd name="adj2" fmla="val -7716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fr-FR" sz="1300" dirty="0">
                <a:solidFill>
                  <a:schemeClr val="tx1"/>
                </a:solidFill>
              </a:rPr>
              <a:t>Devenir Voisin Vigilant, c’est aller vers l’autre et créer de véritables liens de voisinage. Apprendre à se connaître, communiquer, échanger… Grâce aux outils de la plateforme.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" y="913778"/>
            <a:ext cx="12178343" cy="45719"/>
          </a:xfrm>
          <a:prstGeom prst="rect">
            <a:avLst/>
          </a:prstGeom>
          <a:solidFill>
            <a:srgbClr val="F9C322"/>
          </a:solidFill>
          <a:ln>
            <a:solidFill>
              <a:srgbClr val="F9C3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2288173" y="545944"/>
            <a:ext cx="1965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MAIRIE VIGILANTE</a:t>
            </a:r>
            <a:endParaRPr lang="fr-FR" b="1" dirty="0"/>
          </a:p>
        </p:txBody>
      </p:sp>
      <p:sp>
        <p:nvSpPr>
          <p:cNvPr id="20" name="ZoneTexte 19"/>
          <p:cNvSpPr txBox="1"/>
          <p:nvPr/>
        </p:nvSpPr>
        <p:spPr>
          <a:xfrm>
            <a:off x="2902120" y="1222483"/>
            <a:ext cx="6407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cs typeface="Arial" panose="020B0604020202020204" pitchFamily="34" charset="0"/>
              </a:rPr>
              <a:t> </a:t>
            </a:r>
            <a:r>
              <a:rPr lang="fr-FR" sz="2400" b="1" dirty="0">
                <a:cs typeface="Arial" panose="020B0604020202020204" pitchFamily="34" charset="0"/>
              </a:rPr>
              <a:t>AMÉLIORER LA CONVIVIALITÉ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4658923" y="553080"/>
            <a:ext cx="2075736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VOISINS VIGILANTS</a:t>
            </a:r>
            <a:endParaRPr lang="fr-FR" b="1" dirty="0"/>
          </a:p>
        </p:txBody>
      </p:sp>
      <p:sp>
        <p:nvSpPr>
          <p:cNvPr id="22" name="ZoneTexte 21"/>
          <p:cNvSpPr txBox="1"/>
          <p:nvPr/>
        </p:nvSpPr>
        <p:spPr>
          <a:xfrm>
            <a:off x="7135059" y="560211"/>
            <a:ext cx="2075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INSCRIPTION</a:t>
            </a:r>
            <a:endParaRPr lang="fr-FR" b="1" dirty="0"/>
          </a:p>
        </p:txBody>
      </p:sp>
      <p:sp>
        <p:nvSpPr>
          <p:cNvPr id="23" name="Rectangle à coins arrondis 22"/>
          <p:cNvSpPr/>
          <p:nvPr/>
        </p:nvSpPr>
        <p:spPr>
          <a:xfrm>
            <a:off x="1715321" y="1828955"/>
            <a:ext cx="2740555" cy="1828966"/>
          </a:xfrm>
          <a:prstGeom prst="round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002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 smtClean="0"/>
          </a:p>
          <a:p>
            <a:pPr algn="ctr"/>
            <a:endParaRPr lang="fr-FR" sz="1200" dirty="0" smtClean="0"/>
          </a:p>
          <a:p>
            <a:pPr algn="ctr"/>
            <a:endParaRPr lang="fr-FR" sz="1200" dirty="0"/>
          </a:p>
          <a:p>
            <a:pPr algn="ctr"/>
            <a:endParaRPr lang="fr-FR" sz="1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fr-FR" sz="1200" dirty="0" smtClean="0">
                <a:solidFill>
                  <a:schemeClr val="accent1">
                    <a:lumMod val="75000"/>
                  </a:schemeClr>
                </a:solidFill>
              </a:rPr>
              <a:t>Bonjour, Nous mettons nos enfants au centre aéré  de La Tour d’Aigues tout le mois d’août, cherchons parents intéressés pour du co-voiturage.</a:t>
            </a:r>
            <a:endParaRPr lang="fr-FR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 rotWithShape="1">
          <a:blip r:embed="rId5"/>
          <a:srcRect l="29124" t="3899" r="28775" b="52091"/>
          <a:stretch/>
        </p:blipFill>
        <p:spPr>
          <a:xfrm>
            <a:off x="2562041" y="1879363"/>
            <a:ext cx="1171979" cy="8743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Image 25"/>
          <p:cNvPicPr>
            <a:picLocks noChangeAspect="1"/>
          </p:cNvPicPr>
          <p:nvPr/>
        </p:nvPicPr>
        <p:blipFill rotWithShape="1">
          <a:blip r:embed="rId6"/>
          <a:srcRect l="20081" t="2148" r="24780" b="56545"/>
          <a:stretch/>
        </p:blipFill>
        <p:spPr>
          <a:xfrm>
            <a:off x="4512800" y="2829712"/>
            <a:ext cx="1545465" cy="863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" name="Rectangle à coins arrondis 26"/>
          <p:cNvSpPr/>
          <p:nvPr/>
        </p:nvSpPr>
        <p:spPr>
          <a:xfrm>
            <a:off x="6168809" y="1828051"/>
            <a:ext cx="3140560" cy="1829875"/>
          </a:xfrm>
          <a:prstGeom prst="round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002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 smtClean="0"/>
          </a:p>
          <a:p>
            <a:pPr algn="ctr"/>
            <a:endParaRPr lang="fr-FR" sz="1200" dirty="0" smtClean="0"/>
          </a:p>
          <a:p>
            <a:pPr algn="ctr"/>
            <a:endParaRPr lang="fr-FR" sz="1200" dirty="0"/>
          </a:p>
          <a:p>
            <a:pPr algn="ctr"/>
            <a:endParaRPr lang="fr-FR" sz="1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fr-FR" sz="1200" dirty="0" smtClean="0">
                <a:solidFill>
                  <a:schemeClr val="accent1">
                    <a:lumMod val="75000"/>
                  </a:schemeClr>
                </a:solidFill>
              </a:rPr>
              <a:t>Bonjour à tous, Tous les mardis après-midi du 16/11/15 au 09/12/15 un loto pour petits et grands est organisé. Les fonds récoltés iront au Téléthon. Nous comptons sur votre présence</a:t>
            </a:r>
            <a:endParaRPr lang="fr-FR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 rotWithShape="1">
          <a:blip r:embed="rId7"/>
          <a:srcRect l="30396" t="-3570" r="27734" b="53925"/>
          <a:stretch/>
        </p:blipFill>
        <p:spPr>
          <a:xfrm>
            <a:off x="7250810" y="1881759"/>
            <a:ext cx="1197735" cy="912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Image 30"/>
          <p:cNvPicPr>
            <a:picLocks noChangeAspect="1"/>
          </p:cNvPicPr>
          <p:nvPr/>
        </p:nvPicPr>
        <p:blipFill rotWithShape="1">
          <a:blip r:embed="rId8"/>
          <a:srcRect l="28917" r="29969" b="53096"/>
          <a:stretch/>
        </p:blipFill>
        <p:spPr>
          <a:xfrm>
            <a:off x="9450179" y="2897086"/>
            <a:ext cx="1146220" cy="919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" name="ZoneTexte 29"/>
          <p:cNvSpPr txBox="1"/>
          <p:nvPr/>
        </p:nvSpPr>
        <p:spPr>
          <a:xfrm>
            <a:off x="9102307" y="544446"/>
            <a:ext cx="2075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FONCTIONNALITES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40755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671000" y="6063824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</a:rPr>
              <a:t>7/10</a:t>
            </a:r>
          </a:p>
        </p:txBody>
      </p:sp>
      <p:pic>
        <p:nvPicPr>
          <p:cNvPr id="15" name="Image 14" descr="Capture d’écran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3" r="5790"/>
          <a:stretch/>
        </p:blipFill>
        <p:spPr>
          <a:xfrm>
            <a:off x="783865" y="2345790"/>
            <a:ext cx="3890824" cy="3074683"/>
          </a:xfrm>
          <a:prstGeom prst="rect">
            <a:avLst/>
          </a:prstGeom>
        </p:spPr>
      </p:pic>
      <p:sp>
        <p:nvSpPr>
          <p:cNvPr id="23" name="ZoneTexte 22"/>
          <p:cNvSpPr txBox="1"/>
          <p:nvPr/>
        </p:nvSpPr>
        <p:spPr>
          <a:xfrm>
            <a:off x="2289573" y="1244139"/>
            <a:ext cx="7632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cap="all" dirty="0" smtClean="0"/>
              <a:t>POURQUOI REJOINDRE LA DÉMARCHE ?</a:t>
            </a:r>
            <a:endParaRPr lang="fr-FR" sz="2400" b="1" dirty="0"/>
          </a:p>
        </p:txBody>
      </p:sp>
      <p:sp>
        <p:nvSpPr>
          <p:cNvPr id="41" name="Rectangle 40"/>
          <p:cNvSpPr/>
          <p:nvPr/>
        </p:nvSpPr>
        <p:spPr>
          <a:xfrm flipV="1">
            <a:off x="6912064" y="553279"/>
            <a:ext cx="1965715" cy="354332"/>
          </a:xfrm>
          <a:prstGeom prst="rect">
            <a:avLst/>
          </a:prstGeom>
          <a:solidFill>
            <a:srgbClr val="F9C322"/>
          </a:solidFill>
          <a:ln>
            <a:solidFill>
              <a:srgbClr val="F9C3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41"/>
          <p:cNvSpPr/>
          <p:nvPr/>
        </p:nvSpPr>
        <p:spPr>
          <a:xfrm>
            <a:off x="2" y="913778"/>
            <a:ext cx="12191997" cy="45719"/>
          </a:xfrm>
          <a:prstGeom prst="rect">
            <a:avLst/>
          </a:prstGeom>
          <a:solidFill>
            <a:srgbClr val="F9C322"/>
          </a:solidFill>
          <a:ln>
            <a:solidFill>
              <a:srgbClr val="F9C3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ZoneTexte 42"/>
          <p:cNvSpPr txBox="1"/>
          <p:nvPr/>
        </p:nvSpPr>
        <p:spPr>
          <a:xfrm>
            <a:off x="2335468" y="561713"/>
            <a:ext cx="1965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MAIRIE VIGILANTE</a:t>
            </a:r>
            <a:endParaRPr lang="fr-FR" b="1" dirty="0"/>
          </a:p>
        </p:txBody>
      </p:sp>
      <p:sp>
        <p:nvSpPr>
          <p:cNvPr id="44" name="ZoneTexte 43"/>
          <p:cNvSpPr txBox="1"/>
          <p:nvPr/>
        </p:nvSpPr>
        <p:spPr>
          <a:xfrm>
            <a:off x="4674689" y="553080"/>
            <a:ext cx="2075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VOISINS VIGILANTS</a:t>
            </a:r>
            <a:endParaRPr lang="fr-FR" b="1" dirty="0"/>
          </a:p>
        </p:txBody>
      </p:sp>
      <p:sp>
        <p:nvSpPr>
          <p:cNvPr id="45" name="ZoneTexte 44"/>
          <p:cNvSpPr txBox="1"/>
          <p:nvPr/>
        </p:nvSpPr>
        <p:spPr>
          <a:xfrm>
            <a:off x="7204617" y="557894"/>
            <a:ext cx="1507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INSCRIPTION</a:t>
            </a:r>
            <a:endParaRPr lang="fr-FR" b="1" dirty="0"/>
          </a:p>
        </p:txBody>
      </p:sp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" y="211375"/>
            <a:ext cx="190817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984" y="3357396"/>
            <a:ext cx="4319016" cy="3499104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5107620" y="2230502"/>
            <a:ext cx="634208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F9C322"/>
              </a:buClr>
              <a:buFont typeface="Wingdings" panose="05000000000000000000" pitchFamily="2" charset="2"/>
              <a:buChar char="§"/>
            </a:pPr>
            <a:r>
              <a:rPr lang="fr-FR" sz="2000" dirty="0" smtClean="0">
                <a:latin typeface="Calibri" pitchFamily="34" charset="0"/>
              </a:rPr>
              <a:t>C’est créer une action citoyenne</a:t>
            </a:r>
          </a:p>
          <a:p>
            <a:pPr marL="285750" indent="-285750" algn="just">
              <a:buClr>
                <a:srgbClr val="F9C322"/>
              </a:buClr>
              <a:buFont typeface="Wingdings" panose="05000000000000000000" pitchFamily="2" charset="2"/>
              <a:buChar char="§"/>
            </a:pPr>
            <a:endParaRPr lang="fr-FR" sz="2000" dirty="0">
              <a:latin typeface="Calibri" pitchFamily="34" charset="0"/>
            </a:endParaRPr>
          </a:p>
          <a:p>
            <a:pPr marL="285750" indent="-285750" algn="just">
              <a:buClr>
                <a:srgbClr val="F9C322"/>
              </a:buClr>
              <a:buFont typeface="Wingdings" panose="05000000000000000000" pitchFamily="2" charset="2"/>
              <a:buChar char="§"/>
            </a:pPr>
            <a:r>
              <a:rPr lang="fr-FR" sz="2000" dirty="0" smtClean="0">
                <a:latin typeface="Calibri" pitchFamily="34" charset="0"/>
              </a:rPr>
              <a:t>C’est créer un cadre de vie agréable </a:t>
            </a:r>
          </a:p>
          <a:p>
            <a:pPr marL="285750" indent="-285750" algn="just">
              <a:buClr>
                <a:srgbClr val="F9C322"/>
              </a:buClr>
              <a:buFont typeface="Wingdings" panose="05000000000000000000" pitchFamily="2" charset="2"/>
              <a:buChar char="§"/>
            </a:pPr>
            <a:endParaRPr lang="fr-FR" sz="2000" dirty="0">
              <a:latin typeface="Calibri" pitchFamily="34" charset="0"/>
            </a:endParaRPr>
          </a:p>
          <a:p>
            <a:pPr marL="285750" indent="-285750" algn="just">
              <a:buClr>
                <a:srgbClr val="F9C322"/>
              </a:buClr>
              <a:buFont typeface="Wingdings" panose="05000000000000000000" pitchFamily="2" charset="2"/>
              <a:buChar char="§"/>
            </a:pPr>
            <a:r>
              <a:rPr lang="fr-FR" sz="2000" dirty="0" smtClean="0">
                <a:latin typeface="Calibri" pitchFamily="34" charset="0"/>
              </a:rPr>
              <a:t>C’est facile </a:t>
            </a:r>
          </a:p>
          <a:p>
            <a:pPr marL="285750" indent="-285750" algn="just">
              <a:buClr>
                <a:srgbClr val="F9C322"/>
              </a:buClr>
              <a:buFont typeface="Wingdings" panose="05000000000000000000" pitchFamily="2" charset="2"/>
              <a:buChar char="§"/>
            </a:pPr>
            <a:endParaRPr lang="fr-FR" sz="2000" dirty="0">
              <a:latin typeface="Calibri" pitchFamily="34" charset="0"/>
            </a:endParaRPr>
          </a:p>
          <a:p>
            <a:pPr marL="285750" indent="-285750" algn="just">
              <a:buClr>
                <a:srgbClr val="F9C322"/>
              </a:buClr>
              <a:buFont typeface="Wingdings" panose="05000000000000000000" pitchFamily="2" charset="2"/>
              <a:buChar char="§"/>
            </a:pPr>
            <a:r>
              <a:rPr lang="fr-FR" sz="2000" dirty="0" smtClean="0">
                <a:latin typeface="Calibri" pitchFamily="34" charset="0"/>
              </a:rPr>
              <a:t>C’est gratuit </a:t>
            </a:r>
            <a:endParaRPr lang="fr-FR" sz="2000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 rot="20445863">
            <a:off x="4642820" y="2597910"/>
            <a:ext cx="77043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spc="300" dirty="0" smtClean="0">
                <a:solidFill>
                  <a:srgbClr val="FF0000"/>
                </a:solidFill>
                <a:latin typeface="Bastion" pitchFamily="2" charset="0"/>
              </a:rPr>
              <a:t>A PERSONNALISER</a:t>
            </a:r>
            <a:endParaRPr lang="fr-FR" sz="4000" spc="300" dirty="0">
              <a:solidFill>
                <a:srgbClr val="FF0000"/>
              </a:solidFill>
              <a:latin typeface="Bastion" pitchFamily="2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9373965" y="538279"/>
            <a:ext cx="2075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FONCTIONNALITES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1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ZoneTexte 27"/>
          <p:cNvSpPr txBox="1"/>
          <p:nvPr/>
        </p:nvSpPr>
        <p:spPr>
          <a:xfrm>
            <a:off x="2289573" y="1013306"/>
            <a:ext cx="7632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cap="all" dirty="0" smtClean="0"/>
              <a:t>COMMENT REJOINDRE LA DÉMARCHE GRATUITEMENT ?</a:t>
            </a:r>
            <a:endParaRPr lang="fr-FR" sz="2400" b="1" dirty="0"/>
          </a:p>
        </p:txBody>
      </p:sp>
      <p:sp>
        <p:nvSpPr>
          <p:cNvPr id="31" name="Rectangle 30"/>
          <p:cNvSpPr/>
          <p:nvPr/>
        </p:nvSpPr>
        <p:spPr>
          <a:xfrm flipV="1">
            <a:off x="6912064" y="553279"/>
            <a:ext cx="1965715" cy="354332"/>
          </a:xfrm>
          <a:prstGeom prst="rect">
            <a:avLst/>
          </a:prstGeom>
          <a:solidFill>
            <a:srgbClr val="F9C322"/>
          </a:solidFill>
          <a:ln>
            <a:solidFill>
              <a:srgbClr val="F9C3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3" y="913778"/>
            <a:ext cx="12135170" cy="45719"/>
          </a:xfrm>
          <a:prstGeom prst="rect">
            <a:avLst/>
          </a:prstGeom>
          <a:solidFill>
            <a:srgbClr val="F9C322"/>
          </a:solidFill>
          <a:ln>
            <a:solidFill>
              <a:srgbClr val="F9C3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ZoneTexte 32"/>
          <p:cNvSpPr txBox="1"/>
          <p:nvPr/>
        </p:nvSpPr>
        <p:spPr>
          <a:xfrm>
            <a:off x="2335468" y="561713"/>
            <a:ext cx="1965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MAIRIE VIGILANTE</a:t>
            </a:r>
            <a:endParaRPr lang="fr-FR" b="1" dirty="0"/>
          </a:p>
        </p:txBody>
      </p:sp>
      <p:sp>
        <p:nvSpPr>
          <p:cNvPr id="34" name="ZoneTexte 33"/>
          <p:cNvSpPr txBox="1"/>
          <p:nvPr/>
        </p:nvSpPr>
        <p:spPr>
          <a:xfrm>
            <a:off x="4674689" y="553080"/>
            <a:ext cx="2075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VOISINS VIGILANTS</a:t>
            </a:r>
            <a:endParaRPr lang="fr-FR" b="1" dirty="0"/>
          </a:p>
        </p:txBody>
      </p:sp>
      <p:sp>
        <p:nvSpPr>
          <p:cNvPr id="35" name="ZoneTexte 34"/>
          <p:cNvSpPr txBox="1"/>
          <p:nvPr/>
        </p:nvSpPr>
        <p:spPr>
          <a:xfrm>
            <a:off x="7204617" y="557894"/>
            <a:ext cx="1507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INSCRIPTION</a:t>
            </a:r>
            <a:endParaRPr lang="fr-FR" b="1" dirty="0"/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" y="211375"/>
            <a:ext cx="190817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984" y="3357396"/>
            <a:ext cx="4319016" cy="3499104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824" y="1423979"/>
            <a:ext cx="8059466" cy="5434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9486568" y="560784"/>
            <a:ext cx="2075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FONCTIONNALITES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51774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 flipV="1">
            <a:off x="6912064" y="553279"/>
            <a:ext cx="1965715" cy="354332"/>
          </a:xfrm>
          <a:prstGeom prst="rect">
            <a:avLst/>
          </a:prstGeom>
          <a:solidFill>
            <a:srgbClr val="F9C322"/>
          </a:solidFill>
          <a:ln>
            <a:solidFill>
              <a:srgbClr val="F9C3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2" y="913778"/>
            <a:ext cx="12191997" cy="45719"/>
          </a:xfrm>
          <a:prstGeom prst="rect">
            <a:avLst/>
          </a:prstGeom>
          <a:solidFill>
            <a:srgbClr val="F9C322"/>
          </a:solidFill>
          <a:ln>
            <a:solidFill>
              <a:srgbClr val="F9C3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ZoneTexte 32"/>
          <p:cNvSpPr txBox="1"/>
          <p:nvPr/>
        </p:nvSpPr>
        <p:spPr>
          <a:xfrm>
            <a:off x="2335468" y="561713"/>
            <a:ext cx="1965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MAIRIE VIGILANTE</a:t>
            </a:r>
            <a:endParaRPr lang="fr-FR" b="1" dirty="0"/>
          </a:p>
        </p:txBody>
      </p:sp>
      <p:sp>
        <p:nvSpPr>
          <p:cNvPr id="34" name="ZoneTexte 33"/>
          <p:cNvSpPr txBox="1"/>
          <p:nvPr/>
        </p:nvSpPr>
        <p:spPr>
          <a:xfrm>
            <a:off x="4674689" y="553080"/>
            <a:ext cx="2075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VOISINS VIGILANTS</a:t>
            </a:r>
            <a:endParaRPr lang="fr-FR" b="1" dirty="0"/>
          </a:p>
        </p:txBody>
      </p:sp>
      <p:sp>
        <p:nvSpPr>
          <p:cNvPr id="35" name="ZoneTexte 34"/>
          <p:cNvSpPr txBox="1"/>
          <p:nvPr/>
        </p:nvSpPr>
        <p:spPr>
          <a:xfrm>
            <a:off x="7204617" y="557894"/>
            <a:ext cx="1507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INSCRIPTION</a:t>
            </a:r>
            <a:endParaRPr lang="fr-FR" b="1" dirty="0"/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" y="211375"/>
            <a:ext cx="190817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984" y="3357396"/>
            <a:ext cx="4319016" cy="3499104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80" y="1667058"/>
            <a:ext cx="7315860" cy="4617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9390534" y="538279"/>
            <a:ext cx="2075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FONCTIONNALITES</a:t>
            </a:r>
            <a:endParaRPr lang="fr-FR" b="1" dirty="0"/>
          </a:p>
        </p:txBody>
      </p:sp>
      <p:sp>
        <p:nvSpPr>
          <p:cNvPr id="2" name="Rectangle 1"/>
          <p:cNvSpPr/>
          <p:nvPr/>
        </p:nvSpPr>
        <p:spPr>
          <a:xfrm>
            <a:off x="1907307" y="1213466"/>
            <a:ext cx="85210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FFC000"/>
              </a:buClr>
              <a:buFont typeface="Wingdings" pitchFamily="2" charset="2"/>
              <a:buChar char="§"/>
            </a:pPr>
            <a:r>
              <a:rPr lang="fr-FR" dirty="0" smtClean="0"/>
              <a:t> </a:t>
            </a:r>
            <a:r>
              <a:rPr lang="fr-FR" sz="1400" dirty="0" smtClean="0"/>
              <a:t>Valider la position de votre domicile (possibilité de déplacer le marqueur pour plus de précision si besoin) </a:t>
            </a:r>
            <a:endParaRPr lang="fr-FR" sz="1400" dirty="0">
              <a:ea typeface="Adobe Heiti Std R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8223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 flipV="1">
            <a:off x="6912064" y="553279"/>
            <a:ext cx="1965715" cy="354332"/>
          </a:xfrm>
          <a:prstGeom prst="rect">
            <a:avLst/>
          </a:prstGeom>
          <a:solidFill>
            <a:srgbClr val="F9C322"/>
          </a:solidFill>
          <a:ln>
            <a:solidFill>
              <a:srgbClr val="F9C3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" y="913778"/>
            <a:ext cx="12259156" cy="46897"/>
          </a:xfrm>
          <a:prstGeom prst="rect">
            <a:avLst/>
          </a:prstGeom>
          <a:solidFill>
            <a:srgbClr val="F9C322"/>
          </a:solidFill>
          <a:ln>
            <a:solidFill>
              <a:srgbClr val="F9C3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2335468" y="561713"/>
            <a:ext cx="1965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prstClr val="black"/>
                </a:solidFill>
              </a:rPr>
              <a:t>MAIRIE VIGILANTE</a:t>
            </a:r>
            <a:endParaRPr lang="fr-FR" b="1" dirty="0">
              <a:solidFill>
                <a:prstClr val="black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4674689" y="553080"/>
            <a:ext cx="2075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prstClr val="black"/>
                </a:solidFill>
              </a:rPr>
              <a:t>VOISINS VIGILANTS</a:t>
            </a:r>
            <a:endParaRPr lang="fr-FR" b="1" dirty="0">
              <a:solidFill>
                <a:prstClr val="black"/>
              </a:solidFill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7204617" y="557894"/>
            <a:ext cx="1507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prstClr val="black"/>
                </a:solidFill>
              </a:rPr>
              <a:t>INSCRIPTION</a:t>
            </a:r>
            <a:endParaRPr lang="fr-FR" b="1" dirty="0">
              <a:solidFill>
                <a:prstClr val="black"/>
              </a:solidFill>
            </a:endParaRPr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" y="211375"/>
            <a:ext cx="190817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984" y="3357396"/>
            <a:ext cx="4319016" cy="3499104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931" y="1794359"/>
            <a:ext cx="7102475" cy="474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338" y="1162319"/>
            <a:ext cx="11083925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9482015" y="538279"/>
            <a:ext cx="2075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FONCTIONNALITES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22852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984" y="3357396"/>
            <a:ext cx="4319016" cy="3499104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 flipV="1">
            <a:off x="6912064" y="553279"/>
            <a:ext cx="1965715" cy="354332"/>
          </a:xfrm>
          <a:prstGeom prst="rect">
            <a:avLst/>
          </a:prstGeom>
          <a:solidFill>
            <a:srgbClr val="F9C322"/>
          </a:solidFill>
          <a:ln>
            <a:solidFill>
              <a:srgbClr val="F9C3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/>
          <p:cNvSpPr/>
          <p:nvPr/>
        </p:nvSpPr>
        <p:spPr>
          <a:xfrm>
            <a:off x="2" y="913778"/>
            <a:ext cx="12191997" cy="45719"/>
          </a:xfrm>
          <a:prstGeom prst="rect">
            <a:avLst/>
          </a:prstGeom>
          <a:solidFill>
            <a:srgbClr val="F9C322"/>
          </a:solidFill>
          <a:ln>
            <a:solidFill>
              <a:srgbClr val="F9C3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ZoneTexte 39"/>
          <p:cNvSpPr txBox="1"/>
          <p:nvPr/>
        </p:nvSpPr>
        <p:spPr>
          <a:xfrm>
            <a:off x="2335468" y="561713"/>
            <a:ext cx="1965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MAIRIE VIGILANTE</a:t>
            </a:r>
            <a:endParaRPr lang="fr-FR" b="1" dirty="0"/>
          </a:p>
        </p:txBody>
      </p:sp>
      <p:sp>
        <p:nvSpPr>
          <p:cNvPr id="41" name="ZoneTexte 40"/>
          <p:cNvSpPr txBox="1"/>
          <p:nvPr/>
        </p:nvSpPr>
        <p:spPr>
          <a:xfrm>
            <a:off x="4674689" y="553080"/>
            <a:ext cx="2075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VOISINS VIGILANTS</a:t>
            </a:r>
            <a:endParaRPr lang="fr-FR" b="1" dirty="0"/>
          </a:p>
        </p:txBody>
      </p:sp>
      <p:sp>
        <p:nvSpPr>
          <p:cNvPr id="42" name="ZoneTexte 41"/>
          <p:cNvSpPr txBox="1"/>
          <p:nvPr/>
        </p:nvSpPr>
        <p:spPr>
          <a:xfrm>
            <a:off x="7204617" y="557894"/>
            <a:ext cx="1507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INSCRIPTION</a:t>
            </a:r>
            <a:endParaRPr lang="fr-FR" b="1" dirty="0"/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" y="211375"/>
            <a:ext cx="190817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Espace réservé du contenu 3"/>
          <p:cNvSpPr>
            <a:spLocks noGrp="1"/>
          </p:cNvSpPr>
          <p:nvPr>
            <p:ph idx="1"/>
          </p:nvPr>
        </p:nvSpPr>
        <p:spPr>
          <a:xfrm>
            <a:off x="755128" y="1252362"/>
            <a:ext cx="11057709" cy="1676599"/>
          </a:xfrm>
        </p:spPr>
        <p:txBody>
          <a:bodyPr>
            <a:noAutofit/>
          </a:bodyPr>
          <a:lstStyle/>
          <a:p>
            <a:pPr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fr-FR" sz="1600" dirty="0" smtClean="0">
                <a:latin typeface="Calibri" pitchFamily="34" charset="0"/>
              </a:rPr>
              <a:t>Remplissez un court formulaire d’inscription</a:t>
            </a: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189" y="1720312"/>
            <a:ext cx="7458319" cy="4672739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9296036" y="553080"/>
            <a:ext cx="2075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FONCTIONNALITES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83025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 flipV="1">
            <a:off x="6912064" y="553279"/>
            <a:ext cx="1965715" cy="354332"/>
          </a:xfrm>
          <a:prstGeom prst="rect">
            <a:avLst/>
          </a:prstGeom>
          <a:solidFill>
            <a:srgbClr val="F9C322"/>
          </a:solidFill>
          <a:ln>
            <a:solidFill>
              <a:srgbClr val="F9C3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" y="913778"/>
            <a:ext cx="12191997" cy="46897"/>
          </a:xfrm>
          <a:prstGeom prst="rect">
            <a:avLst/>
          </a:prstGeom>
          <a:solidFill>
            <a:srgbClr val="F9C322"/>
          </a:solidFill>
          <a:ln>
            <a:solidFill>
              <a:srgbClr val="F9C3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2335468" y="561713"/>
            <a:ext cx="1965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prstClr val="black"/>
                </a:solidFill>
              </a:rPr>
              <a:t>MAIRIE VIGILANTE</a:t>
            </a:r>
            <a:endParaRPr lang="fr-FR" b="1" dirty="0">
              <a:solidFill>
                <a:prstClr val="black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4674689" y="553080"/>
            <a:ext cx="2075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prstClr val="black"/>
                </a:solidFill>
              </a:rPr>
              <a:t>VOISINS VIGILANTS</a:t>
            </a:r>
            <a:endParaRPr lang="fr-FR" b="1" dirty="0">
              <a:solidFill>
                <a:prstClr val="black"/>
              </a:solidFill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7204617" y="557894"/>
            <a:ext cx="1507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prstClr val="black"/>
                </a:solidFill>
              </a:rPr>
              <a:t>INSCRIPTION</a:t>
            </a:r>
            <a:endParaRPr lang="fr-FR" b="1" dirty="0">
              <a:solidFill>
                <a:prstClr val="black"/>
              </a:solidFill>
            </a:endParaRPr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" y="211375"/>
            <a:ext cx="190817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984" y="3357396"/>
            <a:ext cx="4319016" cy="3499104"/>
          </a:xfrm>
          <a:prstGeom prst="rect">
            <a:avLst/>
          </a:prstGeom>
        </p:spPr>
      </p:pic>
      <p:sp>
        <p:nvSpPr>
          <p:cNvPr id="11" name="object 7"/>
          <p:cNvSpPr txBox="1"/>
          <p:nvPr/>
        </p:nvSpPr>
        <p:spPr>
          <a:xfrm>
            <a:off x="1116519" y="1632070"/>
            <a:ext cx="10427684" cy="418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>
              <a:buClr>
                <a:srgbClr val="FFC000"/>
              </a:buClr>
              <a:tabLst>
                <a:tab pos="224790" algn="l"/>
              </a:tabLst>
            </a:pPr>
            <a:r>
              <a:rPr lang="fr-FR" sz="1600" dirty="0" smtClean="0">
                <a:solidFill>
                  <a:prstClr val="black"/>
                </a:solidFill>
                <a:cs typeface="Calibri"/>
              </a:rPr>
              <a:t>Une fois votre formulaire rempli, 2 possibilités s’ouvrent à vous :</a:t>
            </a:r>
          </a:p>
          <a:p>
            <a:pPr marL="9525">
              <a:buClr>
                <a:srgbClr val="FFC000"/>
              </a:buClr>
              <a:tabLst>
                <a:tab pos="224790" algn="l"/>
              </a:tabLst>
            </a:pPr>
            <a:endParaRPr lang="fr-FR" sz="1600" b="1" dirty="0" smtClean="0">
              <a:solidFill>
                <a:srgbClr val="FFC000"/>
              </a:solidFill>
              <a:cs typeface="Calibri"/>
            </a:endParaRPr>
          </a:p>
          <a:p>
            <a:pPr marL="352425" indent="-342900">
              <a:buClr>
                <a:srgbClr val="FFC000"/>
              </a:buClr>
              <a:buFont typeface="+mj-lt"/>
              <a:buAutoNum type="arabicParenR"/>
              <a:tabLst>
                <a:tab pos="224790" algn="l"/>
              </a:tabLst>
            </a:pPr>
            <a:r>
              <a:rPr lang="fr-FR" sz="1600" b="1" dirty="0" smtClean="0">
                <a:solidFill>
                  <a:srgbClr val="FFC000"/>
                </a:solidFill>
                <a:cs typeface="Calibri"/>
              </a:rPr>
              <a:t>Si Votre </a:t>
            </a:r>
            <a:r>
              <a:rPr lang="fr-FR" sz="1600" b="1" dirty="0">
                <a:solidFill>
                  <a:srgbClr val="FFC000"/>
                </a:solidFill>
                <a:cs typeface="Calibri"/>
              </a:rPr>
              <a:t>communauté est en validation par l’équipe Voisins </a:t>
            </a:r>
            <a:r>
              <a:rPr lang="fr-FR" sz="1600" b="1" dirty="0" smtClean="0">
                <a:solidFill>
                  <a:srgbClr val="FFC000"/>
                </a:solidFill>
                <a:cs typeface="Calibri"/>
              </a:rPr>
              <a:t>Vigilants</a:t>
            </a:r>
          </a:p>
          <a:p>
            <a:pPr marL="9525">
              <a:buClr>
                <a:srgbClr val="FFC000"/>
              </a:buClr>
              <a:tabLst>
                <a:tab pos="224790" algn="l"/>
              </a:tabLst>
            </a:pPr>
            <a:endParaRPr lang="fr-FR" sz="1600" b="1" dirty="0" smtClean="0">
              <a:solidFill>
                <a:srgbClr val="FFC000"/>
              </a:solidFill>
              <a:cs typeface="Calibri"/>
            </a:endParaRPr>
          </a:p>
          <a:p>
            <a:pPr marL="295275" indent="-285750">
              <a:buClr>
                <a:srgbClr val="FFC000"/>
              </a:buClr>
              <a:buFontTx/>
              <a:buChar char="-"/>
              <a:tabLst>
                <a:tab pos="224790" algn="l"/>
              </a:tabLst>
            </a:pPr>
            <a:r>
              <a:rPr lang="fr-FR" sz="1600" dirty="0" smtClean="0">
                <a:solidFill>
                  <a:prstClr val="black"/>
                </a:solidFill>
                <a:cs typeface="Calibri"/>
              </a:rPr>
              <a:t>Il </a:t>
            </a:r>
            <a:r>
              <a:rPr lang="fr-FR" sz="1600" dirty="0">
                <a:solidFill>
                  <a:prstClr val="black"/>
                </a:solidFill>
                <a:cs typeface="Calibri"/>
              </a:rPr>
              <a:t>vous faudra attendre que </a:t>
            </a:r>
            <a:r>
              <a:rPr lang="fr-FR" sz="1600" dirty="0" smtClean="0">
                <a:solidFill>
                  <a:prstClr val="black"/>
                </a:solidFill>
                <a:cs typeface="Calibri"/>
              </a:rPr>
              <a:t>notre équipe </a:t>
            </a:r>
            <a:r>
              <a:rPr lang="fr-FR" sz="1600" dirty="0">
                <a:solidFill>
                  <a:prstClr val="black"/>
                </a:solidFill>
                <a:cs typeface="Calibri"/>
              </a:rPr>
              <a:t>valide votre </a:t>
            </a:r>
            <a:r>
              <a:rPr lang="fr-FR" sz="1600" dirty="0" smtClean="0">
                <a:solidFill>
                  <a:prstClr val="black"/>
                </a:solidFill>
                <a:cs typeface="Calibri"/>
              </a:rPr>
              <a:t>inscription. </a:t>
            </a:r>
            <a:r>
              <a:rPr lang="fr-FR" sz="1600" u="sng" dirty="0" smtClean="0">
                <a:solidFill>
                  <a:prstClr val="black"/>
                </a:solidFill>
                <a:cs typeface="Calibri"/>
              </a:rPr>
              <a:t>Système de géolocalisation pour sécuriser les inscriptions</a:t>
            </a:r>
            <a:r>
              <a:rPr lang="fr-FR" sz="1600" dirty="0" smtClean="0">
                <a:solidFill>
                  <a:prstClr val="black"/>
                </a:solidFill>
                <a:cs typeface="Calibri"/>
              </a:rPr>
              <a:t>. </a:t>
            </a:r>
          </a:p>
          <a:p>
            <a:pPr marL="9525">
              <a:buClr>
                <a:srgbClr val="FFC000"/>
              </a:buClr>
              <a:tabLst>
                <a:tab pos="224790" algn="l"/>
              </a:tabLst>
            </a:pPr>
            <a:endParaRPr lang="fr-FR" sz="1600" dirty="0" smtClean="0">
              <a:solidFill>
                <a:prstClr val="black"/>
              </a:solidFill>
              <a:cs typeface="Calibri"/>
            </a:endParaRPr>
          </a:p>
          <a:p>
            <a:pPr marL="295275" indent="-285750">
              <a:buClr>
                <a:srgbClr val="FFC000"/>
              </a:buClr>
              <a:buFontTx/>
              <a:buChar char="-"/>
              <a:tabLst>
                <a:tab pos="224790" algn="l"/>
              </a:tabLst>
            </a:pPr>
            <a:r>
              <a:rPr lang="fr-FR" sz="1600" dirty="0" smtClean="0">
                <a:solidFill>
                  <a:prstClr val="black"/>
                </a:solidFill>
                <a:cs typeface="Calibri"/>
              </a:rPr>
              <a:t>Si vous êtes correctement </a:t>
            </a:r>
            <a:r>
              <a:rPr lang="fr-FR" sz="1600" dirty="0" err="1" smtClean="0">
                <a:solidFill>
                  <a:prstClr val="black"/>
                </a:solidFill>
                <a:cs typeface="Calibri"/>
              </a:rPr>
              <a:t>géolocalisé</a:t>
            </a:r>
            <a:r>
              <a:rPr lang="fr-FR" sz="1600" dirty="0" smtClean="0">
                <a:solidFill>
                  <a:prstClr val="black"/>
                </a:solidFill>
                <a:cs typeface="Calibri"/>
              </a:rPr>
              <a:t> (adresse postale renseignée conforme à l’adresse IP de l’ordinateur), vous pourrez directement vous connecter à votre espace personnel. </a:t>
            </a:r>
          </a:p>
          <a:p>
            <a:pPr marL="295275" indent="-285750">
              <a:buClr>
                <a:srgbClr val="FFC000"/>
              </a:buClr>
              <a:buFontTx/>
              <a:buChar char="-"/>
              <a:tabLst>
                <a:tab pos="224790" algn="l"/>
              </a:tabLst>
            </a:pPr>
            <a:endParaRPr lang="fr-FR" sz="1600" dirty="0" smtClean="0">
              <a:solidFill>
                <a:prstClr val="black"/>
              </a:solidFill>
              <a:cs typeface="Calibri"/>
            </a:endParaRPr>
          </a:p>
          <a:p>
            <a:pPr marL="295275" indent="-285750">
              <a:buClr>
                <a:srgbClr val="FFC000"/>
              </a:buClr>
              <a:buFontTx/>
              <a:buChar char="-"/>
              <a:tabLst>
                <a:tab pos="224790" algn="l"/>
              </a:tabLst>
            </a:pPr>
            <a:r>
              <a:rPr lang="fr-FR" sz="1600" dirty="0" smtClean="0">
                <a:solidFill>
                  <a:prstClr val="black"/>
                </a:solidFill>
                <a:cs typeface="Calibri"/>
              </a:rPr>
              <a:t>Si la géolocalisation ne fonctionne pas (exemple : vous vous inscrivez de votre lieu de travail), il </a:t>
            </a:r>
            <a:r>
              <a:rPr lang="fr-FR" sz="1600" dirty="0">
                <a:solidFill>
                  <a:prstClr val="black"/>
                </a:solidFill>
                <a:cs typeface="Calibri"/>
              </a:rPr>
              <a:t>faudra nous fournir un justificatif de domicile </a:t>
            </a:r>
            <a:r>
              <a:rPr lang="fr-FR" sz="1600" dirty="0" smtClean="0">
                <a:solidFill>
                  <a:prstClr val="black"/>
                </a:solidFill>
                <a:cs typeface="Calibri"/>
              </a:rPr>
              <a:t>(solution à privilégier) ou possibilité de commander </a:t>
            </a:r>
            <a:r>
              <a:rPr lang="fr-FR" sz="1600" dirty="0">
                <a:solidFill>
                  <a:prstClr val="black"/>
                </a:solidFill>
                <a:cs typeface="Calibri"/>
              </a:rPr>
              <a:t>un kit d’activation</a:t>
            </a:r>
          </a:p>
          <a:p>
            <a:pPr marL="9525">
              <a:buClr>
                <a:srgbClr val="FFC000"/>
              </a:buClr>
              <a:tabLst>
                <a:tab pos="224790" algn="l"/>
              </a:tabLst>
            </a:pPr>
            <a:endParaRPr lang="fr-FR" sz="1600" b="1" dirty="0">
              <a:solidFill>
                <a:srgbClr val="FF0000"/>
              </a:solidFill>
              <a:cs typeface="Calibri"/>
            </a:endParaRPr>
          </a:p>
          <a:p>
            <a:pPr marL="352425" indent="-342900">
              <a:buClr>
                <a:srgbClr val="FFC000"/>
              </a:buClr>
              <a:buFontTx/>
              <a:buAutoNum type="arabicParenR" startAt="2"/>
              <a:tabLst>
                <a:tab pos="224790" algn="l"/>
              </a:tabLst>
            </a:pPr>
            <a:r>
              <a:rPr lang="fr-FR" sz="1600" b="1" dirty="0" smtClean="0">
                <a:solidFill>
                  <a:srgbClr val="FFC000"/>
                </a:solidFill>
                <a:cs typeface="Calibri"/>
              </a:rPr>
              <a:t>Si Votre communauté est en validation par référent</a:t>
            </a:r>
          </a:p>
          <a:p>
            <a:pPr marL="9525">
              <a:buClr>
                <a:srgbClr val="FFC000"/>
              </a:buClr>
              <a:tabLst>
                <a:tab pos="224790" algn="l"/>
              </a:tabLst>
            </a:pPr>
            <a:endParaRPr lang="fr-FR" sz="1600" b="1" dirty="0">
              <a:solidFill>
                <a:srgbClr val="FFC000"/>
              </a:solidFill>
              <a:cs typeface="Calibri"/>
            </a:endParaRPr>
          </a:p>
          <a:p>
            <a:pPr marL="295275" indent="-285750">
              <a:buClr>
                <a:srgbClr val="FFC000"/>
              </a:buClr>
              <a:buFontTx/>
              <a:buChar char="-"/>
              <a:tabLst>
                <a:tab pos="224790" algn="l"/>
              </a:tabLst>
            </a:pPr>
            <a:r>
              <a:rPr lang="fr-FR" sz="1600" dirty="0" smtClean="0">
                <a:solidFill>
                  <a:prstClr val="black"/>
                </a:solidFill>
                <a:cs typeface="Calibri"/>
              </a:rPr>
              <a:t>Il </a:t>
            </a:r>
            <a:r>
              <a:rPr lang="fr-FR" sz="1600" dirty="0">
                <a:solidFill>
                  <a:prstClr val="black"/>
                </a:solidFill>
                <a:cs typeface="Calibri"/>
              </a:rPr>
              <a:t>vous faudra attendre que le référent de votre communauté valide votre </a:t>
            </a:r>
            <a:r>
              <a:rPr lang="fr-FR" sz="1600" dirty="0" smtClean="0">
                <a:solidFill>
                  <a:prstClr val="black"/>
                </a:solidFill>
                <a:cs typeface="Calibri"/>
              </a:rPr>
              <a:t>inscription</a:t>
            </a:r>
          </a:p>
          <a:p>
            <a:pPr marL="9525">
              <a:buClr>
                <a:srgbClr val="FFC000"/>
              </a:buClr>
              <a:tabLst>
                <a:tab pos="224790" algn="l"/>
              </a:tabLst>
            </a:pPr>
            <a:endParaRPr lang="fr-FR" sz="1600" dirty="0">
              <a:solidFill>
                <a:prstClr val="black"/>
              </a:solidFill>
              <a:cs typeface="Calibri"/>
            </a:endParaRPr>
          </a:p>
          <a:p>
            <a:pPr marL="9525">
              <a:buClr>
                <a:srgbClr val="FFC000"/>
              </a:buClr>
              <a:tabLst>
                <a:tab pos="224790" algn="l"/>
              </a:tabLst>
            </a:pPr>
            <a:endParaRPr lang="fr-FR" sz="1600" dirty="0" smtClean="0">
              <a:solidFill>
                <a:prstClr val="black"/>
              </a:solidFill>
              <a:cs typeface="Calibri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-216477" y="1154250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prstClr val="black"/>
                </a:solidFill>
              </a:rPr>
              <a:t>MA COMMUNAUTE</a:t>
            </a:r>
            <a:endParaRPr lang="fr-FR" b="1" dirty="0">
              <a:solidFill>
                <a:prstClr val="black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9482015" y="538279"/>
            <a:ext cx="2075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FONCTIONNALITES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9282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 flipV="1">
            <a:off x="6912064" y="553279"/>
            <a:ext cx="1965715" cy="354332"/>
          </a:xfrm>
          <a:prstGeom prst="rect">
            <a:avLst/>
          </a:prstGeom>
          <a:solidFill>
            <a:srgbClr val="F9C322"/>
          </a:solidFill>
          <a:ln>
            <a:solidFill>
              <a:srgbClr val="F9C3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" y="913778"/>
            <a:ext cx="12191997" cy="46897"/>
          </a:xfrm>
          <a:prstGeom prst="rect">
            <a:avLst/>
          </a:prstGeom>
          <a:solidFill>
            <a:srgbClr val="F9C322"/>
          </a:solidFill>
          <a:ln>
            <a:solidFill>
              <a:srgbClr val="F9C3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2335468" y="561713"/>
            <a:ext cx="1965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prstClr val="black"/>
                </a:solidFill>
              </a:rPr>
              <a:t>MAIRIE VIGILANTE</a:t>
            </a:r>
            <a:endParaRPr lang="fr-FR" b="1" dirty="0">
              <a:solidFill>
                <a:prstClr val="black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4674689" y="553080"/>
            <a:ext cx="2075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prstClr val="black"/>
                </a:solidFill>
              </a:rPr>
              <a:t>VOISINS VIGILANTS</a:t>
            </a:r>
            <a:endParaRPr lang="fr-FR" b="1" dirty="0">
              <a:solidFill>
                <a:prstClr val="black"/>
              </a:solidFill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7204617" y="557894"/>
            <a:ext cx="1507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prstClr val="black"/>
                </a:solidFill>
              </a:rPr>
              <a:t>INSCRIPTION</a:t>
            </a:r>
            <a:endParaRPr lang="fr-FR" b="1" dirty="0">
              <a:solidFill>
                <a:prstClr val="black"/>
              </a:solidFill>
            </a:endParaRPr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" y="211375"/>
            <a:ext cx="190817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984" y="3357396"/>
            <a:ext cx="4319016" cy="3499104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0" y="1154251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prstClr val="black"/>
                </a:solidFill>
              </a:rPr>
              <a:t>PREMIERS PAS</a:t>
            </a:r>
            <a:endParaRPr lang="fr-FR" b="1" dirty="0">
              <a:solidFill>
                <a:prstClr val="black"/>
              </a:solidFill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863" y="2564876"/>
            <a:ext cx="6170700" cy="4176887"/>
          </a:xfrm>
          <a:prstGeom prst="rect">
            <a:avLst/>
          </a:prstGeom>
        </p:spPr>
      </p:pic>
      <p:sp>
        <p:nvSpPr>
          <p:cNvPr id="15" name="object 7"/>
          <p:cNvSpPr txBox="1"/>
          <p:nvPr/>
        </p:nvSpPr>
        <p:spPr>
          <a:xfrm>
            <a:off x="335245" y="1624338"/>
            <a:ext cx="11856755" cy="738664"/>
          </a:xfrm>
          <a:prstGeom prst="rect">
            <a:avLst/>
          </a:prstGeom>
          <a:noFill/>
          <a:ln w="28575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marL="224314" marR="3810" indent="-214789">
              <a:buClr>
                <a:srgbClr val="FFC000"/>
              </a:buClr>
              <a:buFont typeface="Wingdings"/>
              <a:buChar char=""/>
              <a:tabLst>
                <a:tab pos="224790" algn="l"/>
              </a:tabLst>
            </a:pPr>
            <a:r>
              <a:rPr lang="fr-FR" sz="1600" dirty="0">
                <a:solidFill>
                  <a:prstClr val="black"/>
                </a:solidFill>
                <a:cs typeface="Calibri"/>
              </a:rPr>
              <a:t>Si </a:t>
            </a:r>
            <a:r>
              <a:rPr lang="fr-FR" sz="1600" b="1" dirty="0" smtClean="0">
                <a:solidFill>
                  <a:prstClr val="black"/>
                </a:solidFill>
                <a:cs typeface="Calibri"/>
              </a:rPr>
              <a:t>acceptation </a:t>
            </a:r>
            <a:r>
              <a:rPr lang="fr-FR" sz="1600" dirty="0" smtClean="0">
                <a:solidFill>
                  <a:prstClr val="black"/>
                </a:solidFill>
                <a:cs typeface="Calibri"/>
              </a:rPr>
              <a:t>du rôle de référent</a:t>
            </a:r>
            <a:r>
              <a:rPr lang="fr-FR" sz="1600" b="1" dirty="0">
                <a:solidFill>
                  <a:prstClr val="black"/>
                </a:solidFill>
                <a:cs typeface="Calibri"/>
              </a:rPr>
              <a:t> </a:t>
            </a:r>
            <a:r>
              <a:rPr lang="fr-FR" sz="1600" b="1" dirty="0" smtClean="0">
                <a:solidFill>
                  <a:prstClr val="black"/>
                </a:solidFill>
                <a:cs typeface="Calibri"/>
              </a:rPr>
              <a:t>. </a:t>
            </a:r>
            <a:r>
              <a:rPr lang="fr-FR" sz="1600" dirty="0" smtClean="0">
                <a:solidFill>
                  <a:prstClr val="black"/>
                </a:solidFill>
                <a:cs typeface="Calibri"/>
              </a:rPr>
              <a:t>Vous aurez pour mission </a:t>
            </a:r>
            <a:r>
              <a:rPr lang="fr-FR" sz="1600" b="1" dirty="0" smtClean="0">
                <a:solidFill>
                  <a:prstClr val="black"/>
                </a:solidFill>
                <a:cs typeface="Calibri"/>
              </a:rPr>
              <a:t>de développer et promouvoir</a:t>
            </a:r>
            <a:r>
              <a:rPr lang="fr-FR" sz="1600" dirty="0" smtClean="0">
                <a:solidFill>
                  <a:prstClr val="black"/>
                </a:solidFill>
                <a:cs typeface="Calibri"/>
              </a:rPr>
              <a:t> votre communauté</a:t>
            </a:r>
          </a:p>
          <a:p>
            <a:pPr marL="224314" marR="3810" indent="-214789">
              <a:buClr>
                <a:srgbClr val="FFC000"/>
              </a:buClr>
              <a:buFont typeface="Wingdings"/>
              <a:buChar char=""/>
              <a:tabLst>
                <a:tab pos="224790" algn="l"/>
              </a:tabLst>
            </a:pPr>
            <a:endParaRPr lang="fr-FR" sz="1600" dirty="0" smtClean="0">
              <a:solidFill>
                <a:prstClr val="black"/>
              </a:solidFill>
              <a:cs typeface="Calibri"/>
            </a:endParaRPr>
          </a:p>
          <a:p>
            <a:pPr marL="224314" marR="3810" indent="-214789">
              <a:buClr>
                <a:srgbClr val="FFC000"/>
              </a:buClr>
              <a:buFont typeface="Wingdings"/>
              <a:buChar char=""/>
              <a:tabLst>
                <a:tab pos="224790" algn="l"/>
              </a:tabLst>
            </a:pPr>
            <a:r>
              <a:rPr lang="fr-FR" sz="1600" dirty="0" smtClean="0">
                <a:solidFill>
                  <a:prstClr val="black"/>
                </a:solidFill>
                <a:cs typeface="Calibri"/>
              </a:rPr>
              <a:t>A la suite de toutes inscriptions vous aurez la possibilité d’accéder directement à votre espace ou de passer commande dans notre boutique</a:t>
            </a:r>
            <a:endParaRPr lang="fr-FR" sz="16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9350279" y="545779"/>
            <a:ext cx="2075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FONCTIONNALITES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40720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984" y="3357396"/>
            <a:ext cx="4319016" cy="349910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9671000" y="6063824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</a:rPr>
              <a:t>7/10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2289573" y="1244139"/>
            <a:ext cx="7632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cap="all" dirty="0" smtClean="0"/>
              <a:t>Bienvenue sur la plateforme</a:t>
            </a:r>
            <a:endParaRPr lang="fr-FR" sz="2400" b="1" dirty="0"/>
          </a:p>
        </p:txBody>
      </p:sp>
      <p:sp>
        <p:nvSpPr>
          <p:cNvPr id="20" name="Rectangle 19"/>
          <p:cNvSpPr/>
          <p:nvPr/>
        </p:nvSpPr>
        <p:spPr>
          <a:xfrm flipV="1">
            <a:off x="6912064" y="553279"/>
            <a:ext cx="1965715" cy="354332"/>
          </a:xfrm>
          <a:prstGeom prst="rect">
            <a:avLst/>
          </a:prstGeom>
          <a:solidFill>
            <a:srgbClr val="F9C322"/>
          </a:solidFill>
          <a:ln>
            <a:solidFill>
              <a:srgbClr val="F9C3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2" y="913778"/>
            <a:ext cx="12191997" cy="46897"/>
          </a:xfrm>
          <a:prstGeom prst="rect">
            <a:avLst/>
          </a:prstGeom>
          <a:solidFill>
            <a:srgbClr val="F9C322"/>
          </a:solidFill>
          <a:ln>
            <a:solidFill>
              <a:srgbClr val="F9C3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2335468" y="561713"/>
            <a:ext cx="1965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MAIRIE VIGILANTE</a:t>
            </a:r>
            <a:endParaRPr lang="fr-FR" b="1" dirty="0"/>
          </a:p>
        </p:txBody>
      </p:sp>
      <p:sp>
        <p:nvSpPr>
          <p:cNvPr id="26" name="ZoneTexte 25"/>
          <p:cNvSpPr txBox="1"/>
          <p:nvPr/>
        </p:nvSpPr>
        <p:spPr>
          <a:xfrm>
            <a:off x="4674689" y="553080"/>
            <a:ext cx="2075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VOISINS VIGILANTS</a:t>
            </a:r>
            <a:endParaRPr lang="fr-FR" b="1" dirty="0"/>
          </a:p>
        </p:txBody>
      </p:sp>
      <p:sp>
        <p:nvSpPr>
          <p:cNvPr id="27" name="ZoneTexte 26"/>
          <p:cNvSpPr txBox="1"/>
          <p:nvPr/>
        </p:nvSpPr>
        <p:spPr>
          <a:xfrm>
            <a:off x="7204617" y="557894"/>
            <a:ext cx="1507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INSCRIPTION</a:t>
            </a:r>
            <a:endParaRPr lang="fr-FR" b="1" dirty="0"/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" y="211375"/>
            <a:ext cx="190817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5094739" y="2186982"/>
            <a:ext cx="609700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FFC000"/>
              </a:buClr>
            </a:pPr>
            <a:r>
              <a:rPr lang="fr-FR" sz="2100" b="1" dirty="0">
                <a:latin typeface="Calibri" pitchFamily="34" charset="0"/>
              </a:rPr>
              <a:t>Bravo ! Vous êtes maintenant un voisin </a:t>
            </a:r>
            <a:r>
              <a:rPr lang="fr-FR" sz="2100" b="1" dirty="0" smtClean="0">
                <a:latin typeface="Calibri" pitchFamily="34" charset="0"/>
              </a:rPr>
              <a:t>vigilant</a:t>
            </a:r>
            <a:endParaRPr lang="fr-FR" sz="2100" b="1" dirty="0">
              <a:latin typeface="Calibri" pitchFamily="34" charset="0"/>
            </a:endParaRPr>
          </a:p>
          <a:p>
            <a:pPr marL="285750" indent="-285750" algn="just">
              <a:buClr>
                <a:srgbClr val="FFC000"/>
              </a:buClr>
              <a:buFont typeface="Wingdings" panose="05000000000000000000" pitchFamily="2" charset="2"/>
              <a:buChar char="§"/>
            </a:pPr>
            <a:endParaRPr lang="fr-FR" sz="2100" dirty="0">
              <a:latin typeface="Calibri" pitchFamily="34" charset="0"/>
            </a:endParaRPr>
          </a:p>
          <a:p>
            <a:pPr algn="just">
              <a:buClr>
                <a:srgbClr val="FFC000"/>
              </a:buClr>
            </a:pPr>
            <a:r>
              <a:rPr lang="fr-FR" sz="2000" dirty="0">
                <a:latin typeface="Calibri" pitchFamily="34" charset="0"/>
              </a:rPr>
              <a:t>Désormais, vous pouvez bénéficier de toutes les fonctionnalités : </a:t>
            </a:r>
          </a:p>
          <a:p>
            <a:pPr algn="just">
              <a:buClr>
                <a:srgbClr val="FFC000"/>
              </a:buClr>
            </a:pPr>
            <a:endParaRPr lang="fr-FR" sz="2000" dirty="0">
              <a:latin typeface="Calibri" pitchFamily="34" charset="0"/>
            </a:endParaRPr>
          </a:p>
          <a:p>
            <a:pPr marL="1200150" lvl="2" indent="-285750" algn="just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fr-FR" sz="2000" dirty="0">
                <a:latin typeface="Calibri" pitchFamily="34" charset="0"/>
              </a:rPr>
              <a:t>le système d’alertes</a:t>
            </a:r>
          </a:p>
          <a:p>
            <a:pPr marL="1200150" lvl="2" indent="-285750" algn="just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fr-FR" sz="2000" dirty="0">
                <a:latin typeface="Calibri" pitchFamily="34" charset="0"/>
              </a:rPr>
              <a:t>la </a:t>
            </a:r>
            <a:r>
              <a:rPr lang="fr-FR" sz="2000" dirty="0" smtClean="0">
                <a:latin typeface="Calibri" pitchFamily="34" charset="0"/>
              </a:rPr>
              <a:t>gazette</a:t>
            </a:r>
            <a:endParaRPr lang="fr-FR" sz="2000" dirty="0">
              <a:latin typeface="Calibri" pitchFamily="34" charset="0"/>
            </a:endParaRPr>
          </a:p>
          <a:p>
            <a:pPr marL="1200150" lvl="2" indent="-285750" algn="just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fr-FR" sz="2000" dirty="0">
                <a:latin typeface="Calibri" pitchFamily="34" charset="0"/>
              </a:rPr>
              <a:t>la </a:t>
            </a:r>
            <a:r>
              <a:rPr lang="fr-FR" sz="2000" dirty="0" smtClean="0">
                <a:latin typeface="Calibri" pitchFamily="34" charset="0"/>
              </a:rPr>
              <a:t>messagerie</a:t>
            </a:r>
          </a:p>
          <a:p>
            <a:pPr marL="1200150" lvl="2" indent="-285750" algn="just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fr-FR" sz="2000" dirty="0" smtClean="0">
                <a:latin typeface="Calibri" pitchFamily="34" charset="0"/>
              </a:rPr>
              <a:t>l’annuaire…</a:t>
            </a:r>
            <a:endParaRPr lang="fr-FR" sz="2000" dirty="0">
              <a:latin typeface="Calibri" pitchFamily="34" charset="0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875" y="2152253"/>
            <a:ext cx="4447607" cy="3312048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9590503" y="538279"/>
            <a:ext cx="2075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FONCTIONNALITES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53587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984" y="3357396"/>
            <a:ext cx="4319016" cy="3499104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5094741" y="2272323"/>
            <a:ext cx="6342081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F9C322"/>
              </a:buClr>
            </a:pPr>
            <a:r>
              <a:rPr lang="fr-FR" sz="2000" b="1" dirty="0" smtClean="0"/>
              <a:t>Pourquoi la mairie soutient l’initiative ?</a:t>
            </a:r>
          </a:p>
          <a:p>
            <a:pPr marL="285750" indent="-285750" algn="just">
              <a:buClr>
                <a:srgbClr val="F9C322"/>
              </a:buClr>
              <a:buFont typeface="Wingdings" panose="05000000000000000000" pitchFamily="2" charset="2"/>
              <a:buChar char="§"/>
            </a:pPr>
            <a:endParaRPr lang="fr-FR" dirty="0"/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F9C322"/>
              </a:buClr>
              <a:buFont typeface="Wingdings" panose="05000000000000000000" pitchFamily="2" charset="2"/>
              <a:buChar char="§"/>
            </a:pPr>
            <a:r>
              <a:rPr lang="fr-FR" sz="2000" dirty="0" smtClean="0"/>
              <a:t>Nombre d’habitants</a:t>
            </a:r>
            <a:endParaRPr lang="fr-FR" sz="2000" dirty="0"/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F9C322"/>
              </a:buClr>
              <a:buFont typeface="Wingdings" panose="05000000000000000000" pitchFamily="2" charset="2"/>
              <a:buChar char="§"/>
            </a:pPr>
            <a:r>
              <a:rPr lang="fr-FR" sz="2000" dirty="0" smtClean="0"/>
              <a:t>Nombre de cambriolages</a:t>
            </a:r>
            <a:endParaRPr lang="fr-FR" sz="2000" dirty="0"/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F9C322"/>
              </a:buClr>
              <a:buFont typeface="Wingdings" panose="05000000000000000000" pitchFamily="2" charset="2"/>
              <a:buChar char="§"/>
            </a:pPr>
            <a:r>
              <a:rPr lang="fr-FR" sz="2000" dirty="0" smtClean="0"/>
              <a:t>Nombre de Voisins Vigilants existants</a:t>
            </a:r>
            <a:endParaRPr lang="fr-FR" sz="2000" dirty="0"/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F9C322"/>
              </a:buClr>
              <a:buFont typeface="Wingdings" panose="05000000000000000000" pitchFamily="2" charset="2"/>
              <a:buChar char="§"/>
            </a:pPr>
            <a:r>
              <a:rPr lang="fr-FR" sz="2000" dirty="0" smtClean="0"/>
              <a:t>Réponse à une attente des administrés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F9C322"/>
              </a:buClr>
              <a:buFont typeface="Wingdings" panose="05000000000000000000" pitchFamily="2" charset="2"/>
              <a:buChar char="§"/>
            </a:pPr>
            <a:r>
              <a:rPr lang="fr-FR" sz="2000" dirty="0" smtClean="0"/>
              <a:t>S’inscrit dans le plan de sauvegarde</a:t>
            </a:r>
            <a:endParaRPr lang="fr-FR" sz="2000" dirty="0"/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F9C322"/>
              </a:buClr>
              <a:buFont typeface="Wingdings" panose="05000000000000000000" pitchFamily="2" charset="2"/>
              <a:buChar char="§"/>
            </a:pPr>
            <a:r>
              <a:rPr lang="fr-FR" sz="2000" dirty="0" smtClean="0"/>
              <a:t>Engagement de campagne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2902120" y="1222891"/>
            <a:ext cx="6407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cap="all" dirty="0" smtClean="0"/>
              <a:t>CONTEXTE GÉNÉRAL</a:t>
            </a:r>
            <a:endParaRPr lang="fr-FR" sz="2400" b="1" dirty="0"/>
          </a:p>
        </p:txBody>
      </p:sp>
      <p:sp>
        <p:nvSpPr>
          <p:cNvPr id="28" name="Rectangle 27"/>
          <p:cNvSpPr/>
          <p:nvPr/>
        </p:nvSpPr>
        <p:spPr>
          <a:xfrm flipV="1">
            <a:off x="2304384" y="547499"/>
            <a:ext cx="1965715" cy="354332"/>
          </a:xfrm>
          <a:prstGeom prst="rect">
            <a:avLst/>
          </a:prstGeom>
          <a:solidFill>
            <a:srgbClr val="F9C322"/>
          </a:solidFill>
          <a:ln>
            <a:solidFill>
              <a:srgbClr val="F9C3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5" y="913778"/>
            <a:ext cx="11646971" cy="45719"/>
          </a:xfrm>
          <a:prstGeom prst="rect">
            <a:avLst/>
          </a:prstGeom>
          <a:solidFill>
            <a:srgbClr val="F9C322"/>
          </a:solidFill>
          <a:ln>
            <a:solidFill>
              <a:srgbClr val="F9C3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ZoneTexte 29"/>
          <p:cNvSpPr txBox="1"/>
          <p:nvPr/>
        </p:nvSpPr>
        <p:spPr>
          <a:xfrm>
            <a:off x="2313301" y="561713"/>
            <a:ext cx="1965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MAIRIE VIGILANTE</a:t>
            </a:r>
            <a:endParaRPr lang="fr-FR" b="1" dirty="0"/>
          </a:p>
        </p:txBody>
      </p:sp>
      <p:sp>
        <p:nvSpPr>
          <p:cNvPr id="31" name="ZoneTexte 30"/>
          <p:cNvSpPr txBox="1"/>
          <p:nvPr/>
        </p:nvSpPr>
        <p:spPr>
          <a:xfrm>
            <a:off x="4658923" y="568845"/>
            <a:ext cx="2075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VOISINS VIGILANTS</a:t>
            </a:r>
            <a:endParaRPr lang="fr-FR" b="1" dirty="0"/>
          </a:p>
        </p:txBody>
      </p:sp>
      <p:sp>
        <p:nvSpPr>
          <p:cNvPr id="32" name="ZoneTexte 31"/>
          <p:cNvSpPr txBox="1"/>
          <p:nvPr/>
        </p:nvSpPr>
        <p:spPr>
          <a:xfrm>
            <a:off x="7135059" y="560211"/>
            <a:ext cx="2075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INSCRIPTION</a:t>
            </a:r>
            <a:endParaRPr lang="fr-FR" b="1" dirty="0"/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" y="211375"/>
            <a:ext cx="190817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27"/>
          <a:stretch/>
        </p:blipFill>
        <p:spPr>
          <a:xfrm>
            <a:off x="773473" y="2423222"/>
            <a:ext cx="3890827" cy="295860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 rot="20445863">
            <a:off x="4913270" y="3311749"/>
            <a:ext cx="77043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spc="300" dirty="0" smtClean="0">
                <a:solidFill>
                  <a:srgbClr val="FF0000"/>
                </a:solidFill>
                <a:latin typeface="Bastion" pitchFamily="2" charset="0"/>
              </a:rPr>
              <a:t>A PERSONNALISER</a:t>
            </a:r>
            <a:endParaRPr lang="fr-FR" sz="4000" spc="300" dirty="0">
              <a:solidFill>
                <a:srgbClr val="FF0000"/>
              </a:solidFill>
              <a:latin typeface="Bastion" pitchFamily="2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9102307" y="544446"/>
            <a:ext cx="2075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FONCTIONNALITES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96425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0" y="1541562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prstClr val="black"/>
                </a:solidFill>
              </a:rPr>
              <a:t>VOTRE ESPACE PERSONNEL</a:t>
            </a:r>
            <a:endParaRPr lang="fr-FR" dirty="0">
              <a:solidFill>
                <a:prstClr val="black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" y="374158"/>
            <a:ext cx="254423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" y="1123458"/>
            <a:ext cx="12014225" cy="4877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6251" y="694345"/>
            <a:ext cx="2107769" cy="448959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8927024" y="748808"/>
            <a:ext cx="2510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prstClr val="black"/>
                </a:solidFill>
              </a:rPr>
              <a:t>FONCTIONNALITES </a:t>
            </a:r>
            <a:endParaRPr lang="fr-FR" b="1" dirty="0">
              <a:solidFill>
                <a:prstClr val="black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D973D-76BB-46D3-B40E-F4F800AF5DD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5" r="15613"/>
          <a:stretch/>
        </p:blipFill>
        <p:spPr>
          <a:xfrm>
            <a:off x="3377169" y="2247254"/>
            <a:ext cx="5437662" cy="337888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3" y="2384555"/>
            <a:ext cx="32186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fr-FR" sz="1400" dirty="0" smtClean="0">
                <a:solidFill>
                  <a:prstClr val="black"/>
                </a:solidFill>
              </a:rPr>
              <a:t>Envoyez et recevez des </a:t>
            </a:r>
            <a:r>
              <a:rPr lang="fr-FR" sz="1400" dirty="0" smtClean="0">
                <a:solidFill>
                  <a:srgbClr val="FF0000"/>
                </a:solidFill>
              </a:rPr>
              <a:t>alertes par sms et mail. </a:t>
            </a:r>
            <a:r>
              <a:rPr lang="fr-FR" sz="1400" dirty="0" smtClean="0">
                <a:solidFill>
                  <a:prstClr val="black"/>
                </a:solidFill>
              </a:rPr>
              <a:t>Envoyez les via la plateforme, l’application ou au 06 47 49 26 26</a:t>
            </a:r>
            <a:endParaRPr lang="fr-FR" sz="1400" dirty="0">
              <a:solidFill>
                <a:prstClr val="black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-6925" y="3554105"/>
            <a:ext cx="3218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fr-FR" sz="1400" dirty="0" smtClean="0">
                <a:solidFill>
                  <a:prstClr val="black"/>
                </a:solidFill>
              </a:rPr>
              <a:t>Communiquez de façon privée via l’onglet </a:t>
            </a:r>
            <a:r>
              <a:rPr lang="fr-FR" sz="1400" dirty="0" smtClean="0">
                <a:solidFill>
                  <a:srgbClr val="92D050"/>
                </a:solidFill>
              </a:rPr>
              <a:t>messagerie</a:t>
            </a:r>
            <a:endParaRPr lang="fr-FR" sz="1400" dirty="0">
              <a:solidFill>
                <a:srgbClr val="92D05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-6925" y="4311126"/>
            <a:ext cx="3218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fr-FR" sz="1400" dirty="0" smtClean="0">
                <a:solidFill>
                  <a:prstClr val="black"/>
                </a:solidFill>
              </a:rPr>
              <a:t>Vérifiez l’identité de vos voisins grâce à l’onglet </a:t>
            </a:r>
            <a:r>
              <a:rPr lang="fr-FR" sz="1400" dirty="0" smtClean="0">
                <a:solidFill>
                  <a:srgbClr val="A50021"/>
                </a:solidFill>
              </a:rPr>
              <a:t>annuaire </a:t>
            </a:r>
            <a:endParaRPr lang="fr-FR" sz="1400" dirty="0">
              <a:solidFill>
                <a:srgbClr val="A50021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-6925" y="5102918"/>
            <a:ext cx="38404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fr-FR" sz="1400" dirty="0" smtClean="0"/>
              <a:t>Cliquez sur l’onglet </a:t>
            </a:r>
            <a:r>
              <a:rPr lang="fr-FR" sz="1400" dirty="0" smtClean="0">
                <a:solidFill>
                  <a:schemeClr val="accent4">
                    <a:lumMod val="50000"/>
                  </a:schemeClr>
                </a:solidFill>
              </a:rPr>
              <a:t>Mairie Vigilante </a:t>
            </a:r>
            <a:r>
              <a:rPr lang="fr-FR" sz="1400" dirty="0" smtClean="0"/>
              <a:t>pour obtenir nos outils de mise en relation avec la mairie (lorsque cette dernière n’est pas mairie vigilante)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8857598" y="5184672"/>
            <a:ext cx="29525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fr-FR" sz="1400" dirty="0" smtClean="0">
                <a:solidFill>
                  <a:prstClr val="black"/>
                </a:solidFill>
              </a:rPr>
              <a:t>Allez dans </a:t>
            </a:r>
            <a:r>
              <a:rPr lang="fr-FR" sz="1400" dirty="0" smtClean="0">
                <a:solidFill>
                  <a:srgbClr val="00B0F0"/>
                </a:solidFill>
              </a:rPr>
              <a:t>jumelages</a:t>
            </a:r>
            <a:r>
              <a:rPr lang="fr-FR" sz="1400" dirty="0" smtClean="0">
                <a:solidFill>
                  <a:prstClr val="black"/>
                </a:solidFill>
              </a:rPr>
              <a:t> pour vous jumeler à une communauté des alentours afin de recevoir ses alertes</a:t>
            </a:r>
            <a:endParaRPr lang="fr-FR" sz="1400" dirty="0">
              <a:solidFill>
                <a:prstClr val="black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8857598" y="4220343"/>
            <a:ext cx="32186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fr-FR" sz="1400" dirty="0" smtClean="0">
                <a:solidFill>
                  <a:prstClr val="black"/>
                </a:solidFill>
              </a:rPr>
              <a:t>N’hésitez pas à commander dans notre </a:t>
            </a:r>
            <a:r>
              <a:rPr lang="fr-FR" sz="1400" dirty="0" smtClean="0">
                <a:solidFill>
                  <a:srgbClr val="FFC000"/>
                </a:solidFill>
              </a:rPr>
              <a:t>boutique</a:t>
            </a:r>
            <a:r>
              <a:rPr lang="fr-FR" sz="1400" dirty="0" smtClean="0">
                <a:solidFill>
                  <a:prstClr val="black"/>
                </a:solidFill>
              </a:rPr>
              <a:t> </a:t>
            </a:r>
            <a:r>
              <a:rPr lang="fr-FR" sz="1400" dirty="0">
                <a:solidFill>
                  <a:prstClr val="black"/>
                </a:solidFill>
              </a:rPr>
              <a:t> </a:t>
            </a:r>
            <a:r>
              <a:rPr lang="fr-FR" sz="1400" dirty="0" smtClean="0">
                <a:solidFill>
                  <a:prstClr val="black"/>
                </a:solidFill>
              </a:rPr>
              <a:t>la signalétique dissuasive</a:t>
            </a:r>
            <a:endParaRPr lang="fr-FR" sz="1400" dirty="0">
              <a:solidFill>
                <a:prstClr val="black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8795605" y="3028014"/>
            <a:ext cx="32186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fr-FR" sz="1400" dirty="0" smtClean="0">
                <a:solidFill>
                  <a:prstClr val="black"/>
                </a:solidFill>
              </a:rPr>
              <a:t>Pour les référents n’hésitez à vous servir des outils mis à votre disposition dans l’onglet </a:t>
            </a:r>
            <a:r>
              <a:rPr lang="fr-FR" sz="1400" dirty="0" smtClean="0">
                <a:solidFill>
                  <a:srgbClr val="E75717"/>
                </a:solidFill>
              </a:rPr>
              <a:t>rôle et outils du référent </a:t>
            </a:r>
            <a:endParaRPr lang="fr-FR" sz="1400" dirty="0">
              <a:solidFill>
                <a:srgbClr val="E75717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8802532" y="2231434"/>
            <a:ext cx="3218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fr-FR" sz="1400" dirty="0" smtClean="0">
                <a:solidFill>
                  <a:prstClr val="black"/>
                </a:solidFill>
              </a:rPr>
              <a:t>Utilisez l’outil </a:t>
            </a:r>
            <a:r>
              <a:rPr lang="fr-FR" sz="1400" dirty="0" smtClean="0">
                <a:solidFill>
                  <a:srgbClr val="00B050"/>
                </a:solidFill>
              </a:rPr>
              <a:t>communauté</a:t>
            </a:r>
            <a:r>
              <a:rPr lang="fr-FR" sz="1400" dirty="0" smtClean="0">
                <a:solidFill>
                  <a:prstClr val="black"/>
                </a:solidFill>
              </a:rPr>
              <a:t> pour voir les informations la concernant</a:t>
            </a:r>
            <a:endParaRPr lang="fr-FR" sz="1400" dirty="0">
              <a:solidFill>
                <a:prstClr val="black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2550100" y="734158"/>
            <a:ext cx="1965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MAIRIE VIGILANTE</a:t>
            </a:r>
            <a:endParaRPr lang="fr-FR" b="1" dirty="0"/>
          </a:p>
        </p:txBody>
      </p:sp>
      <p:sp>
        <p:nvSpPr>
          <p:cNvPr id="21" name="ZoneTexte 20"/>
          <p:cNvSpPr txBox="1"/>
          <p:nvPr/>
        </p:nvSpPr>
        <p:spPr>
          <a:xfrm>
            <a:off x="4889321" y="725525"/>
            <a:ext cx="2075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VOISINS VIGILANTS</a:t>
            </a:r>
            <a:endParaRPr lang="fr-FR" b="1" dirty="0"/>
          </a:p>
        </p:txBody>
      </p:sp>
      <p:sp>
        <p:nvSpPr>
          <p:cNvPr id="22" name="ZoneTexte 21"/>
          <p:cNvSpPr txBox="1"/>
          <p:nvPr/>
        </p:nvSpPr>
        <p:spPr>
          <a:xfrm>
            <a:off x="7419249" y="730339"/>
            <a:ext cx="1507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INSCRIPTION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81820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-16398" y="1356896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prstClr val="black"/>
                </a:solidFill>
              </a:rPr>
              <a:t>MON PROFIL </a:t>
            </a:r>
            <a:endParaRPr lang="fr-FR" dirty="0">
              <a:solidFill>
                <a:prstClr val="black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" y="374158"/>
            <a:ext cx="254423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" y="1123458"/>
            <a:ext cx="12014225" cy="4877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6251" y="694345"/>
            <a:ext cx="2107769" cy="448959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8927024" y="748808"/>
            <a:ext cx="2510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prstClr val="black"/>
                </a:solidFill>
              </a:rPr>
              <a:t>FONCTIONNALITES </a:t>
            </a:r>
            <a:endParaRPr lang="fr-FR" b="1" dirty="0">
              <a:solidFill>
                <a:prstClr val="black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D973D-76BB-46D3-B40E-F4F800AF5DD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2550100" y="734158"/>
            <a:ext cx="1965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prstClr val="black"/>
                </a:solidFill>
              </a:rPr>
              <a:t>MAIRIE VIGILANTE</a:t>
            </a:r>
            <a:endParaRPr lang="fr-FR" b="1" dirty="0">
              <a:solidFill>
                <a:prstClr val="black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4889321" y="725525"/>
            <a:ext cx="2075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prstClr val="black"/>
                </a:solidFill>
              </a:rPr>
              <a:t>VOISINS VIGILANTS</a:t>
            </a:r>
            <a:endParaRPr lang="fr-FR" b="1" dirty="0">
              <a:solidFill>
                <a:prstClr val="black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7419249" y="730339"/>
            <a:ext cx="1507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prstClr val="black"/>
                </a:solidFill>
              </a:rPr>
              <a:t>INSCRIPTION</a:t>
            </a:r>
            <a:endParaRPr lang="fr-FR" b="1" dirty="0">
              <a:solidFill>
                <a:prstClr val="black"/>
              </a:solidFill>
            </a:endParaRP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153" y="2499182"/>
            <a:ext cx="2448272" cy="558117"/>
          </a:xfrm>
          <a:prstGeom prst="rect">
            <a:avLst/>
          </a:prstGeom>
        </p:spPr>
      </p:pic>
      <p:sp>
        <p:nvSpPr>
          <p:cNvPr id="24" name="object 3"/>
          <p:cNvSpPr txBox="1"/>
          <p:nvPr/>
        </p:nvSpPr>
        <p:spPr>
          <a:xfrm>
            <a:off x="1272129" y="1772816"/>
            <a:ext cx="8687141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5080" indent="-286385">
              <a:lnSpc>
                <a:spcPct val="100000"/>
              </a:lnSpc>
              <a:buClr>
                <a:srgbClr val="FFC000"/>
              </a:buClr>
              <a:buFont typeface="Wingdings"/>
              <a:buChar char=""/>
              <a:tabLst>
                <a:tab pos="299720" algn="l"/>
              </a:tabLst>
            </a:pPr>
            <a:r>
              <a:rPr lang="fr-FR" sz="1600" spc="-5" dirty="0" smtClean="0">
                <a:latin typeface="Calibri"/>
                <a:cs typeface="Calibri"/>
              </a:rPr>
              <a:t>Descriptif de mes informations personnelles visible dans ma communauté</a:t>
            </a:r>
          </a:p>
          <a:p>
            <a:pPr marL="299085" marR="5080" indent="-286385">
              <a:lnSpc>
                <a:spcPct val="100000"/>
              </a:lnSpc>
              <a:buClr>
                <a:srgbClr val="FFC000"/>
              </a:buClr>
              <a:buFont typeface="Wingdings"/>
              <a:buChar char=""/>
              <a:tabLst>
                <a:tab pos="299720" algn="l"/>
              </a:tabLst>
            </a:pPr>
            <a:r>
              <a:rPr lang="fr-FR" sz="1600" spc="-5" dirty="0" smtClean="0">
                <a:latin typeface="Calibri"/>
                <a:cs typeface="Calibri"/>
              </a:rPr>
              <a:t>Glissez la souris sur votre prénom puis cliquez sur « </a:t>
            </a:r>
            <a:r>
              <a:rPr lang="fr-FR" sz="1600" b="1" spc="-5" dirty="0" smtClean="0">
                <a:latin typeface="Calibri"/>
                <a:cs typeface="Calibri"/>
              </a:rPr>
              <a:t>Mon Profil</a:t>
            </a:r>
            <a:r>
              <a:rPr lang="fr-FR" sz="1600" spc="-5" dirty="0" smtClean="0">
                <a:latin typeface="Calibri"/>
                <a:cs typeface="Calibri"/>
              </a:rPr>
              <a:t> »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808633" y="2352579"/>
            <a:ext cx="1008112" cy="7386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object 3"/>
          <p:cNvSpPr txBox="1"/>
          <p:nvPr/>
        </p:nvSpPr>
        <p:spPr>
          <a:xfrm>
            <a:off x="1225621" y="3599515"/>
            <a:ext cx="7776613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5080" indent="-286385">
              <a:lnSpc>
                <a:spcPct val="100000"/>
              </a:lnSpc>
              <a:buClr>
                <a:srgbClr val="FFC000"/>
              </a:buClr>
              <a:buFont typeface="Wingdings"/>
              <a:buChar char=""/>
              <a:tabLst>
                <a:tab pos="299720" algn="l"/>
              </a:tabLst>
            </a:pPr>
            <a:r>
              <a:rPr lang="fr-FR" sz="1600" spc="-5" dirty="0" smtClean="0">
                <a:latin typeface="Calibri"/>
                <a:cs typeface="Calibri"/>
              </a:rPr>
              <a:t>Je complète mes informations via les onglets « </a:t>
            </a:r>
            <a:r>
              <a:rPr lang="fr-FR" sz="1600" b="1" spc="-5" dirty="0" smtClean="0">
                <a:latin typeface="Calibri"/>
                <a:cs typeface="Calibri"/>
              </a:rPr>
              <a:t>Remplir </a:t>
            </a:r>
            <a:r>
              <a:rPr lang="fr-FR" sz="1600" spc="-5" dirty="0" smtClean="0">
                <a:latin typeface="Calibri"/>
                <a:cs typeface="Calibri"/>
              </a:rPr>
              <a:t>» et/ou </a:t>
            </a:r>
            <a:r>
              <a:rPr lang="fr-FR" sz="1600" b="1" spc="-5" dirty="0" smtClean="0">
                <a:latin typeface="Calibri"/>
                <a:cs typeface="Calibri"/>
              </a:rPr>
              <a:t>« Modifier »</a:t>
            </a:r>
            <a:endParaRPr sz="1600" b="1" dirty="0">
              <a:latin typeface="Calibri"/>
              <a:cs typeface="Calibri"/>
            </a:endParaRPr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 rotWithShape="1">
          <a:blip r:embed="rId6"/>
          <a:srcRect l="23060" t="11524" r="24231" b="21997"/>
          <a:stretch/>
        </p:blipFill>
        <p:spPr>
          <a:xfrm>
            <a:off x="3489523" y="4154843"/>
            <a:ext cx="4252351" cy="2607656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4811844" y="5794360"/>
            <a:ext cx="329918" cy="1910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9" name="Picture 4" descr="Afficher l'image d'origin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012" y="3020780"/>
            <a:ext cx="495838" cy="53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38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205" y="2258305"/>
            <a:ext cx="3264363" cy="558117"/>
          </a:xfrm>
          <a:prstGeom prst="rect">
            <a:avLst/>
          </a:prstGeom>
        </p:spPr>
      </p:pic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1679512" y="1657000"/>
            <a:ext cx="11713301" cy="466565"/>
          </a:xfrm>
        </p:spPr>
        <p:txBody>
          <a:bodyPr>
            <a:noAutofit/>
          </a:bodyPr>
          <a:lstStyle/>
          <a:p>
            <a:pPr algn="just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fr-FR" sz="1600" dirty="0" smtClean="0">
                <a:latin typeface="Calibri" pitchFamily="34" charset="0"/>
              </a:rPr>
              <a:t>Si vous rencontrez un problème ou avez tout simplement une question ? </a:t>
            </a:r>
          </a:p>
          <a:p>
            <a:pPr algn="just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fr-FR" sz="1600" dirty="0" smtClean="0">
                <a:latin typeface="Calibri" pitchFamily="34" charset="0"/>
              </a:rPr>
              <a:t>Accédez à la rubrique centre d’aide </a:t>
            </a:r>
          </a:p>
          <a:p>
            <a:pPr marL="0" indent="0" algn="just">
              <a:buClr>
                <a:srgbClr val="FFC000"/>
              </a:buClr>
              <a:buNone/>
            </a:pPr>
            <a:endParaRPr lang="fr-FR" sz="1600" dirty="0">
              <a:latin typeface="Calibri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0" y="1172230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prstClr val="black"/>
                </a:solidFill>
              </a:rPr>
              <a:t>CENTRE D’AIDE</a:t>
            </a:r>
            <a:endParaRPr lang="fr-FR" dirty="0">
              <a:solidFill>
                <a:prstClr val="black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" y="525804"/>
            <a:ext cx="1852033" cy="597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" y="1123458"/>
            <a:ext cx="12014225" cy="4877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0959" y="697760"/>
            <a:ext cx="2076774" cy="448959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8470395" y="728147"/>
            <a:ext cx="2517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prstClr val="black"/>
                </a:solidFill>
              </a:rPr>
              <a:t>FONCTIONNALITES</a:t>
            </a:r>
            <a:endParaRPr lang="fr-FR" b="1" dirty="0">
              <a:solidFill>
                <a:prstClr val="black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D973D-76BB-46D3-B40E-F4F800AF5DD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9" t="543" r="19560" b="-543"/>
          <a:stretch/>
        </p:blipFill>
        <p:spPr>
          <a:xfrm>
            <a:off x="1480088" y="2409986"/>
            <a:ext cx="5287989" cy="432916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9168344" y="2313096"/>
            <a:ext cx="480053" cy="54480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pic>
        <p:nvPicPr>
          <p:cNvPr id="14" name="Picture 4" descr="Afficher l'image d'origin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8344" y="2830004"/>
            <a:ext cx="661117" cy="53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2023728" y="726293"/>
            <a:ext cx="1965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MAIRIE VIGILANTE</a:t>
            </a:r>
            <a:endParaRPr lang="fr-FR" b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4362949" y="717660"/>
            <a:ext cx="2075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VOISINS VIGILANTS</a:t>
            </a:r>
            <a:endParaRPr lang="fr-FR" b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6892877" y="722474"/>
            <a:ext cx="1507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INSCRIPTION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06874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191588" y="1591906"/>
            <a:ext cx="11631048" cy="643450"/>
          </a:xfrm>
        </p:spPr>
        <p:txBody>
          <a:bodyPr>
            <a:noAutofit/>
          </a:bodyPr>
          <a:lstStyle/>
          <a:p>
            <a:pPr algn="just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fr-FR" sz="1600" dirty="0" smtClean="0">
                <a:latin typeface="Calibri" pitchFamily="34" charset="0"/>
              </a:rPr>
              <a:t>Vous pouvez des à présent inviter vos contacts à vous rejoindre dans la communauté des Voisins Vigilants via différents outils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0" y="1172230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prstClr val="black"/>
                </a:solidFill>
              </a:rPr>
              <a:t>INVITATIONS</a:t>
            </a:r>
            <a:endParaRPr lang="fr-FR" dirty="0">
              <a:solidFill>
                <a:prstClr val="black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" y="374650"/>
            <a:ext cx="254423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" y="1123458"/>
            <a:ext cx="12014225" cy="48772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D973D-76BB-46D3-B40E-F4F800AF5DD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939" y="2538324"/>
            <a:ext cx="4797194" cy="43196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2743" y="2349694"/>
            <a:ext cx="513515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fr-FR" sz="1600" dirty="0" smtClean="0">
                <a:solidFill>
                  <a:prstClr val="black"/>
                </a:solidFill>
              </a:rPr>
              <a:t> Par </a:t>
            </a:r>
            <a:r>
              <a:rPr lang="fr-FR" sz="1600" dirty="0">
                <a:solidFill>
                  <a:prstClr val="black"/>
                </a:solidFill>
              </a:rPr>
              <a:t>mail, Facebook, présentation Voisins Vigilants </a:t>
            </a:r>
            <a:r>
              <a:rPr lang="fr-FR" sz="1600" dirty="0" smtClean="0">
                <a:solidFill>
                  <a:prstClr val="black"/>
                </a:solidFill>
              </a:rPr>
              <a:t>®…</a:t>
            </a:r>
            <a:endParaRPr lang="fr-FR" sz="1600" dirty="0">
              <a:solidFill>
                <a:prstClr val="black"/>
              </a:solidFill>
            </a:endParaRPr>
          </a:p>
        </p:txBody>
      </p:sp>
      <p:grpSp>
        <p:nvGrpSpPr>
          <p:cNvPr id="22" name="Groupe 21"/>
          <p:cNvGrpSpPr/>
          <p:nvPr/>
        </p:nvGrpSpPr>
        <p:grpSpPr>
          <a:xfrm>
            <a:off x="2425485" y="2750949"/>
            <a:ext cx="3190464" cy="3787964"/>
            <a:chOff x="2255573" y="3110343"/>
            <a:chExt cx="3456384" cy="3428570"/>
          </a:xfrm>
        </p:grpSpPr>
        <p:cxnSp>
          <p:nvCxnSpPr>
            <p:cNvPr id="12" name="Connecteur droit avec flèche 11"/>
            <p:cNvCxnSpPr/>
            <p:nvPr/>
          </p:nvCxnSpPr>
          <p:spPr>
            <a:xfrm>
              <a:off x="2255573" y="3110344"/>
              <a:ext cx="3456384" cy="125476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avec flèche 12"/>
            <p:cNvCxnSpPr/>
            <p:nvPr/>
          </p:nvCxnSpPr>
          <p:spPr>
            <a:xfrm>
              <a:off x="2255576" y="3110345"/>
              <a:ext cx="3360373" cy="2118857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avec flèche 15"/>
            <p:cNvCxnSpPr/>
            <p:nvPr/>
          </p:nvCxnSpPr>
          <p:spPr>
            <a:xfrm>
              <a:off x="2255573" y="3110343"/>
              <a:ext cx="3456384" cy="342857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avec flèche 20"/>
            <p:cNvCxnSpPr/>
            <p:nvPr/>
          </p:nvCxnSpPr>
          <p:spPr>
            <a:xfrm>
              <a:off x="2255576" y="3110343"/>
              <a:ext cx="3360373" cy="34519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23"/>
          <p:cNvSpPr/>
          <p:nvPr/>
        </p:nvSpPr>
        <p:spPr>
          <a:xfrm>
            <a:off x="8853033" y="2430256"/>
            <a:ext cx="576064" cy="4289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3309" y="711714"/>
            <a:ext cx="2076774" cy="448959"/>
          </a:xfrm>
          <a:prstGeom prst="rect">
            <a:avLst/>
          </a:prstGeom>
        </p:spPr>
      </p:pic>
      <p:sp>
        <p:nvSpPr>
          <p:cNvPr id="26" name="ZoneTexte 25"/>
          <p:cNvSpPr txBox="1"/>
          <p:nvPr/>
        </p:nvSpPr>
        <p:spPr>
          <a:xfrm>
            <a:off x="9182745" y="742101"/>
            <a:ext cx="2517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prstClr val="black"/>
                </a:solidFill>
              </a:rPr>
              <a:t>FONCTIONNALITES</a:t>
            </a:r>
            <a:endParaRPr lang="fr-FR" b="1" dirty="0">
              <a:solidFill>
                <a:prstClr val="black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2736078" y="740247"/>
            <a:ext cx="1965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MAIRIE VIGILANTE</a:t>
            </a:r>
            <a:endParaRPr lang="fr-FR" b="1" dirty="0"/>
          </a:p>
        </p:txBody>
      </p:sp>
      <p:sp>
        <p:nvSpPr>
          <p:cNvPr id="28" name="ZoneTexte 27"/>
          <p:cNvSpPr txBox="1"/>
          <p:nvPr/>
        </p:nvSpPr>
        <p:spPr>
          <a:xfrm>
            <a:off x="5075299" y="731614"/>
            <a:ext cx="2075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VOISINS VIGILANTS</a:t>
            </a:r>
            <a:endParaRPr lang="fr-FR" b="1" dirty="0"/>
          </a:p>
        </p:txBody>
      </p:sp>
      <p:sp>
        <p:nvSpPr>
          <p:cNvPr id="29" name="ZoneTexte 28"/>
          <p:cNvSpPr txBox="1"/>
          <p:nvPr/>
        </p:nvSpPr>
        <p:spPr>
          <a:xfrm>
            <a:off x="7605227" y="736428"/>
            <a:ext cx="1507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INSCRIPTION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42160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991" y="3341845"/>
            <a:ext cx="4319016" cy="3499104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4750233" y="1617648"/>
            <a:ext cx="6641023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F9C322"/>
              </a:buClr>
              <a:buFont typeface="Wingdings" panose="05000000000000000000" pitchFamily="2" charset="2"/>
              <a:buChar char="§"/>
            </a:pPr>
            <a:endParaRPr lang="fr-FR" dirty="0">
              <a:solidFill>
                <a:prstClr val="black"/>
              </a:solidFill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F9C322"/>
              </a:buClr>
              <a:buFont typeface="Wingdings" panose="05000000000000000000" pitchFamily="2" charset="2"/>
              <a:buChar char="§"/>
            </a:pPr>
            <a:r>
              <a:rPr lang="fr-FR" sz="2000" dirty="0" smtClean="0">
                <a:solidFill>
                  <a:prstClr val="black"/>
                </a:solidFill>
              </a:rPr>
              <a:t>Mairie vigilante depuis juin 2015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F9C322"/>
              </a:buClr>
              <a:buFont typeface="Wingdings" panose="05000000000000000000" pitchFamily="2" charset="2"/>
              <a:buChar char="§"/>
            </a:pPr>
            <a:r>
              <a:rPr lang="fr-FR" sz="2000" dirty="0" smtClean="0">
                <a:solidFill>
                  <a:prstClr val="black"/>
                </a:solidFill>
              </a:rPr>
              <a:t>5 référents en place 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F9C322"/>
              </a:buClr>
              <a:buFont typeface="Wingdings" panose="05000000000000000000" pitchFamily="2" charset="2"/>
              <a:buChar char="§"/>
            </a:pPr>
            <a:r>
              <a:rPr lang="fr-FR" sz="2000" dirty="0" smtClean="0">
                <a:solidFill>
                  <a:prstClr val="black"/>
                </a:solidFill>
              </a:rPr>
              <a:t>33 foyers voisins vigilants inscrits répartis dans 5 communautés : 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rgbClr val="F9C322"/>
              </a:buClr>
              <a:buFont typeface="Arial" panose="020B0604020202020204" pitchFamily="34" charset="0"/>
              <a:buChar char="•"/>
            </a:pPr>
            <a:r>
              <a:rPr lang="fr-FR" sz="1400" dirty="0" smtClean="0">
                <a:solidFill>
                  <a:prstClr val="black"/>
                </a:solidFill>
              </a:rPr>
              <a:t>Centre 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rgbClr val="F9C322"/>
              </a:buClr>
              <a:buFont typeface="Arial" panose="020B0604020202020204" pitchFamily="34" charset="0"/>
              <a:buChar char="•"/>
            </a:pPr>
            <a:r>
              <a:rPr lang="fr-FR" sz="1400" dirty="0" smtClean="0">
                <a:solidFill>
                  <a:prstClr val="black"/>
                </a:solidFill>
              </a:rPr>
              <a:t>Nord-Est 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rgbClr val="F9C322"/>
              </a:buClr>
              <a:buFont typeface="Arial" panose="020B0604020202020204" pitchFamily="34" charset="0"/>
              <a:buChar char="•"/>
            </a:pPr>
            <a:r>
              <a:rPr lang="fr-FR" sz="1400" dirty="0" smtClean="0">
                <a:solidFill>
                  <a:prstClr val="black"/>
                </a:solidFill>
              </a:rPr>
              <a:t>Nord-Ouest 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rgbClr val="F9C322"/>
              </a:buClr>
              <a:buFont typeface="Arial" panose="020B0604020202020204" pitchFamily="34" charset="0"/>
              <a:buChar char="•"/>
            </a:pPr>
            <a:r>
              <a:rPr lang="fr-FR" sz="1400" dirty="0" smtClean="0">
                <a:solidFill>
                  <a:prstClr val="black"/>
                </a:solidFill>
              </a:rPr>
              <a:t>Sud-Est 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rgbClr val="F9C322"/>
              </a:buClr>
              <a:buFont typeface="Arial" panose="020B0604020202020204" pitchFamily="34" charset="0"/>
              <a:buChar char="•"/>
            </a:pPr>
            <a:r>
              <a:rPr lang="fr-FR" sz="1400" dirty="0" smtClean="0">
                <a:solidFill>
                  <a:prstClr val="black"/>
                </a:solidFill>
              </a:rPr>
              <a:t>Sud-Ouest 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F9C322"/>
              </a:buClr>
              <a:buFont typeface="Wingdings" panose="05000000000000000000" pitchFamily="2" charset="2"/>
              <a:buChar char="§"/>
            </a:pPr>
            <a:r>
              <a:rPr lang="fr-FR" sz="2000" dirty="0" smtClean="0">
                <a:solidFill>
                  <a:prstClr val="black"/>
                </a:solidFill>
              </a:rPr>
              <a:t>23 alertes émises par les voisins vigilants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F9C322"/>
              </a:buClr>
              <a:buFont typeface="Wingdings" panose="05000000000000000000" pitchFamily="2" charset="2"/>
              <a:buChar char="§"/>
            </a:pPr>
            <a:r>
              <a:rPr lang="fr-FR" sz="2000" dirty="0" smtClean="0">
                <a:solidFill>
                  <a:prstClr val="black"/>
                </a:solidFill>
              </a:rPr>
              <a:t>7 alertes et 1 information émises par la mairie vigilante 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2493167" y="1222890"/>
            <a:ext cx="6407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cap="all" dirty="0" smtClean="0">
                <a:solidFill>
                  <a:prstClr val="black"/>
                </a:solidFill>
              </a:rPr>
              <a:t>QUELQUES CHIFFRES </a:t>
            </a:r>
            <a:endParaRPr lang="fr-FR" sz="2400" b="1" dirty="0">
              <a:solidFill>
                <a:prstClr val="black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 flipV="1">
            <a:off x="2304384" y="547499"/>
            <a:ext cx="1965715" cy="354332"/>
          </a:xfrm>
          <a:prstGeom prst="rect">
            <a:avLst/>
          </a:prstGeom>
          <a:solidFill>
            <a:srgbClr val="F9C322"/>
          </a:solidFill>
          <a:ln>
            <a:solidFill>
              <a:srgbClr val="F9C3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" y="913778"/>
            <a:ext cx="12130002" cy="45719"/>
          </a:xfrm>
          <a:prstGeom prst="rect">
            <a:avLst/>
          </a:prstGeom>
          <a:solidFill>
            <a:srgbClr val="F9C322"/>
          </a:solidFill>
          <a:ln>
            <a:solidFill>
              <a:srgbClr val="F9C3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2313301" y="561713"/>
            <a:ext cx="1965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prstClr val="black"/>
                </a:solidFill>
              </a:rPr>
              <a:t>MAIRIE VIGILANTE</a:t>
            </a:r>
            <a:endParaRPr lang="fr-FR" b="1" dirty="0">
              <a:solidFill>
                <a:prstClr val="black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4658923" y="568845"/>
            <a:ext cx="2075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prstClr val="black"/>
                </a:solidFill>
              </a:rPr>
              <a:t>VOISINS VIGILANTS</a:t>
            </a:r>
            <a:endParaRPr lang="fr-FR" b="1" dirty="0">
              <a:solidFill>
                <a:prstClr val="black"/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7135059" y="560211"/>
            <a:ext cx="2075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prstClr val="black"/>
                </a:solidFill>
              </a:rPr>
              <a:t>INSCRIPTION</a:t>
            </a:r>
            <a:endParaRPr lang="fr-FR" b="1" dirty="0">
              <a:solidFill>
                <a:prstClr val="black"/>
              </a:solidFill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" y="211375"/>
            <a:ext cx="190817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87" y="2012410"/>
            <a:ext cx="3287016" cy="396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ZoneTexte 18"/>
          <p:cNvSpPr txBox="1"/>
          <p:nvPr/>
        </p:nvSpPr>
        <p:spPr>
          <a:xfrm>
            <a:off x="9102307" y="544446"/>
            <a:ext cx="2075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FONCTIONNALITES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68526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077" y="3356992"/>
            <a:ext cx="4851271" cy="3499104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5160711" y="2062095"/>
            <a:ext cx="6248976" cy="2520280"/>
          </a:xfrm>
        </p:spPr>
        <p:txBody>
          <a:bodyPr>
            <a:noAutofit/>
          </a:bodyPr>
          <a:lstStyle/>
          <a:p>
            <a:pPr marL="0" indent="0" algn="just">
              <a:buClr>
                <a:srgbClr val="F2D108"/>
              </a:buClr>
              <a:buNone/>
            </a:pPr>
            <a:r>
              <a:rPr lang="fr-FR" sz="1800" b="1" dirty="0" smtClean="0">
                <a:latin typeface="Calibri" pitchFamily="34" charset="0"/>
                <a:ea typeface="Adobe Heiti Std R" pitchFamily="34" charset="-128"/>
              </a:rPr>
              <a:t>Voisinsvigilants.org met en relation les habitants pour lutter contre les cambriolages en recréant du lien social avec ses voisins, au travers de la plateforme de communication. </a:t>
            </a:r>
          </a:p>
          <a:p>
            <a:pPr marL="0" indent="0" algn="just">
              <a:buClr>
                <a:srgbClr val="F2D108"/>
              </a:buClr>
              <a:buNone/>
            </a:pPr>
            <a:endParaRPr lang="fr-FR" sz="1600" b="1" dirty="0">
              <a:latin typeface="Calibri" pitchFamily="34" charset="0"/>
              <a:ea typeface="Adobe Heiti Std R" pitchFamily="34" charset="-128"/>
            </a:endParaRPr>
          </a:p>
          <a:p>
            <a:pPr algn="just">
              <a:buClr>
                <a:srgbClr val="F2D108"/>
              </a:buClr>
              <a:buFont typeface="Wingdings" panose="05000000000000000000" pitchFamily="2" charset="2"/>
              <a:buChar char="§"/>
            </a:pPr>
            <a:r>
              <a:rPr lang="fr-FR" sz="1600" dirty="0" smtClean="0">
                <a:latin typeface="Calibri" pitchFamily="34" charset="0"/>
                <a:ea typeface="Adobe Heiti Std R" pitchFamily="34" charset="-128"/>
              </a:rPr>
              <a:t>Baisse des cambriolages et liens recréés </a:t>
            </a:r>
          </a:p>
          <a:p>
            <a:pPr algn="just">
              <a:buClr>
                <a:srgbClr val="F2D108"/>
              </a:buClr>
              <a:buFont typeface="Wingdings" panose="05000000000000000000" pitchFamily="2" charset="2"/>
              <a:buChar char="§"/>
            </a:pPr>
            <a:r>
              <a:rPr lang="fr-FR" sz="1600" dirty="0" smtClean="0">
                <a:latin typeface="Calibri" pitchFamily="34" charset="0"/>
                <a:ea typeface="Adobe Heiti Std R" pitchFamily="34" charset="-128"/>
              </a:rPr>
              <a:t>Une plateforme de communication</a:t>
            </a:r>
          </a:p>
          <a:p>
            <a:pPr marL="0" indent="0" algn="just">
              <a:lnSpc>
                <a:spcPct val="150000"/>
              </a:lnSpc>
              <a:buClr>
                <a:srgbClr val="FFC000"/>
              </a:buClr>
              <a:buNone/>
            </a:pPr>
            <a:endParaRPr lang="fr-FR" sz="1600" dirty="0">
              <a:latin typeface="Calibri" pitchFamily="34" charset="0"/>
              <a:ea typeface="Adobe Heiti Std R" pitchFamily="34" charset="-128"/>
            </a:endParaRPr>
          </a:p>
          <a:p>
            <a:pPr marL="0" indent="0" algn="just">
              <a:buClr>
                <a:srgbClr val="F2D108"/>
              </a:buClr>
              <a:buNone/>
            </a:pPr>
            <a:endParaRPr lang="fr-FR" sz="14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19"/>
          <a:stretch/>
        </p:blipFill>
        <p:spPr>
          <a:xfrm rot="20909281">
            <a:off x="8441860" y="3627069"/>
            <a:ext cx="3168913" cy="2753815"/>
          </a:xfrm>
          <a:prstGeom prst="rect">
            <a:avLst/>
          </a:prstGeom>
        </p:spPr>
      </p:pic>
      <p:sp>
        <p:nvSpPr>
          <p:cNvPr id="16" name="Espace réservé du contenu 2"/>
          <p:cNvSpPr txBox="1">
            <a:spLocks/>
          </p:cNvSpPr>
          <p:nvPr/>
        </p:nvSpPr>
        <p:spPr>
          <a:xfrm rot="20760657">
            <a:off x="8612944" y="4431215"/>
            <a:ext cx="2395677" cy="5946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F2D108"/>
              </a:buClr>
              <a:buFont typeface="Arial" pitchFamily="34" charset="0"/>
              <a:buNone/>
            </a:pPr>
            <a:r>
              <a:rPr lang="fr-FR" sz="1600" b="1" dirty="0" smtClean="0">
                <a:latin typeface="Calibri" pitchFamily="34" charset="0"/>
                <a:ea typeface="Adobe Heiti Std R" pitchFamily="34" charset="-128"/>
              </a:rPr>
              <a:t>200 000 </a:t>
            </a:r>
          </a:p>
          <a:p>
            <a:pPr marL="0" indent="0" algn="ctr">
              <a:buClr>
                <a:srgbClr val="F2D108"/>
              </a:buClr>
              <a:buFont typeface="Arial" pitchFamily="34" charset="0"/>
              <a:buNone/>
            </a:pPr>
            <a:r>
              <a:rPr lang="fr-FR" sz="1400" dirty="0" smtClean="0">
                <a:latin typeface="Calibri" pitchFamily="34" charset="0"/>
                <a:ea typeface="Adobe Heiti Std R" pitchFamily="34" charset="-128"/>
              </a:rPr>
              <a:t>Voisins Vigilants</a:t>
            </a:r>
          </a:p>
          <a:p>
            <a:pPr marL="0" indent="0" algn="just">
              <a:buClr>
                <a:srgbClr val="F2D108"/>
              </a:buClr>
              <a:buFont typeface="Arial" pitchFamily="34" charset="0"/>
              <a:buNone/>
            </a:pPr>
            <a:endParaRPr lang="fr-FR" sz="1400" dirty="0"/>
          </a:p>
        </p:txBody>
      </p:sp>
      <p:sp>
        <p:nvSpPr>
          <p:cNvPr id="17" name="Espace réservé du contenu 2"/>
          <p:cNvSpPr txBox="1">
            <a:spLocks/>
          </p:cNvSpPr>
          <p:nvPr/>
        </p:nvSpPr>
        <p:spPr>
          <a:xfrm rot="20734293">
            <a:off x="8775316" y="5036426"/>
            <a:ext cx="2395677" cy="5946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F2D108"/>
              </a:buClr>
              <a:buNone/>
            </a:pPr>
            <a:r>
              <a:rPr lang="fr-FR" sz="1800" b="1" dirty="0">
                <a:latin typeface="Calibri" pitchFamily="34" charset="0"/>
                <a:ea typeface="Adobe Heiti Std R" pitchFamily="34" charset="-128"/>
              </a:rPr>
              <a:t>-20% à -40%</a:t>
            </a:r>
          </a:p>
          <a:p>
            <a:pPr marL="0" indent="0" algn="ctr">
              <a:buClr>
                <a:srgbClr val="F2D108"/>
              </a:buClr>
              <a:buNone/>
            </a:pPr>
            <a:r>
              <a:rPr lang="fr-FR" sz="1600" dirty="0">
                <a:latin typeface="Calibri" pitchFamily="34" charset="0"/>
                <a:ea typeface="Adobe Heiti Std R" pitchFamily="34" charset="-128"/>
              </a:rPr>
              <a:t>de cambriolages</a:t>
            </a:r>
          </a:p>
          <a:p>
            <a:pPr marL="0" indent="0" algn="just">
              <a:buClr>
                <a:srgbClr val="F2D108"/>
              </a:buClr>
              <a:buFont typeface="Arial" pitchFamily="34" charset="0"/>
              <a:buNone/>
            </a:pPr>
            <a:endParaRPr lang="fr-FR" sz="1400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" y="231428"/>
            <a:ext cx="190817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re 1"/>
          <p:cNvSpPr txBox="1">
            <a:spLocks/>
          </p:cNvSpPr>
          <p:nvPr/>
        </p:nvSpPr>
        <p:spPr>
          <a:xfrm>
            <a:off x="2139995" y="167000"/>
            <a:ext cx="9607640" cy="7573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fr-FR" sz="3200" dirty="0">
              <a:latin typeface="Calibri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109" y="5263312"/>
            <a:ext cx="7305675" cy="1238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70" b="12091"/>
          <a:stretch/>
        </p:blipFill>
        <p:spPr>
          <a:xfrm>
            <a:off x="752109" y="2148099"/>
            <a:ext cx="4121959" cy="2327859"/>
          </a:xfrm>
          <a:prstGeom prst="rect">
            <a:avLst/>
          </a:prstGeom>
        </p:spPr>
      </p:pic>
      <p:sp>
        <p:nvSpPr>
          <p:cNvPr id="14" name="Espace réservé du contenu 2"/>
          <p:cNvSpPr txBox="1">
            <a:spLocks/>
          </p:cNvSpPr>
          <p:nvPr/>
        </p:nvSpPr>
        <p:spPr>
          <a:xfrm rot="20635740">
            <a:off x="9018160" y="5619095"/>
            <a:ext cx="2395677" cy="5946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F2D108"/>
              </a:buClr>
              <a:buNone/>
            </a:pPr>
            <a:r>
              <a:rPr lang="fr-FR" sz="1800" b="1" dirty="0" smtClean="0">
                <a:latin typeface="Calibri" pitchFamily="34" charset="0"/>
                <a:ea typeface="Adobe Heiti Std R" pitchFamily="34" charset="-128"/>
              </a:rPr>
              <a:t>500 </a:t>
            </a:r>
            <a:r>
              <a:rPr lang="fr-FR" sz="1800" dirty="0" smtClean="0">
                <a:latin typeface="Calibri" pitchFamily="34" charset="0"/>
                <a:ea typeface="Adobe Heiti Std R" pitchFamily="34" charset="-128"/>
              </a:rPr>
              <a:t>Mairies Vigilantes</a:t>
            </a:r>
            <a:endParaRPr lang="fr-FR" sz="1600" dirty="0">
              <a:latin typeface="Calibri" pitchFamily="34" charset="0"/>
              <a:ea typeface="Adobe Heiti Std R" pitchFamily="34" charset="-128"/>
            </a:endParaRPr>
          </a:p>
          <a:p>
            <a:pPr marL="0" indent="0" algn="just">
              <a:buClr>
                <a:srgbClr val="F2D108"/>
              </a:buClr>
              <a:buFont typeface="Arial" pitchFamily="34" charset="0"/>
              <a:buNone/>
            </a:pPr>
            <a:endParaRPr lang="fr-FR" sz="1400" dirty="0"/>
          </a:p>
        </p:txBody>
      </p:sp>
      <p:sp>
        <p:nvSpPr>
          <p:cNvPr id="15" name="Rectangle 14"/>
          <p:cNvSpPr/>
          <p:nvPr/>
        </p:nvSpPr>
        <p:spPr>
          <a:xfrm>
            <a:off x="5" y="913778"/>
            <a:ext cx="12003432" cy="45719"/>
          </a:xfrm>
          <a:prstGeom prst="rect">
            <a:avLst/>
          </a:prstGeom>
          <a:solidFill>
            <a:srgbClr val="F9C322"/>
          </a:solidFill>
          <a:ln>
            <a:solidFill>
              <a:srgbClr val="F9C3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2313301" y="561713"/>
            <a:ext cx="1965715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MAIRIE VIGILANTE</a:t>
            </a:r>
            <a:endParaRPr lang="fr-FR" b="1" dirty="0"/>
          </a:p>
        </p:txBody>
      </p:sp>
      <p:sp>
        <p:nvSpPr>
          <p:cNvPr id="20" name="ZoneTexte 19"/>
          <p:cNvSpPr txBox="1"/>
          <p:nvPr/>
        </p:nvSpPr>
        <p:spPr>
          <a:xfrm>
            <a:off x="2902120" y="1222891"/>
            <a:ext cx="6407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Calibri" pitchFamily="34" charset="0"/>
              </a:rPr>
              <a:t>LE DISPOSITIF VOISINS VIGILANTS®</a:t>
            </a:r>
            <a:endParaRPr lang="fr-FR" sz="2400" dirty="0">
              <a:latin typeface="Calibri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4658923" y="568845"/>
            <a:ext cx="2075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VOISINS VIGILANTS</a:t>
            </a:r>
            <a:endParaRPr lang="fr-FR" b="1" dirty="0"/>
          </a:p>
        </p:txBody>
      </p:sp>
      <p:sp>
        <p:nvSpPr>
          <p:cNvPr id="22" name="ZoneTexte 21"/>
          <p:cNvSpPr txBox="1"/>
          <p:nvPr/>
        </p:nvSpPr>
        <p:spPr>
          <a:xfrm>
            <a:off x="7135059" y="560211"/>
            <a:ext cx="2075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INSCRIPTION</a:t>
            </a:r>
            <a:endParaRPr lang="fr-FR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2691" y="515224"/>
            <a:ext cx="212725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962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733" y="2652933"/>
            <a:ext cx="3091795" cy="2062806"/>
          </a:xfrm>
          <a:prstGeom prst="rect">
            <a:avLst/>
          </a:prstGeom>
        </p:spPr>
      </p:pic>
      <p:sp>
        <p:nvSpPr>
          <p:cNvPr id="26" name="Espace réservé du contenu 2"/>
          <p:cNvSpPr txBox="1">
            <a:spLocks/>
          </p:cNvSpPr>
          <p:nvPr/>
        </p:nvSpPr>
        <p:spPr>
          <a:xfrm>
            <a:off x="8329069" y="1748984"/>
            <a:ext cx="3063824" cy="651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2100" b="1" dirty="0" smtClean="0">
                <a:latin typeface="Calibri" pitchFamily="34" charset="0"/>
              </a:rPr>
              <a:t>Visualiser l’activité des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2100" b="1" dirty="0">
                <a:latin typeface="Calibri" pitchFamily="34" charset="0"/>
              </a:rPr>
              <a:t>c</a:t>
            </a:r>
            <a:r>
              <a:rPr lang="fr-FR" sz="2100" b="1" dirty="0" smtClean="0">
                <a:latin typeface="Calibri" pitchFamily="34" charset="0"/>
              </a:rPr>
              <a:t>ommunautés de voisins</a:t>
            </a:r>
          </a:p>
        </p:txBody>
      </p:sp>
      <p:sp>
        <p:nvSpPr>
          <p:cNvPr id="33" name="Espace réservé du contenu 2"/>
          <p:cNvSpPr txBox="1">
            <a:spLocks/>
          </p:cNvSpPr>
          <p:nvPr/>
        </p:nvSpPr>
        <p:spPr>
          <a:xfrm>
            <a:off x="764590" y="1748984"/>
            <a:ext cx="3091791" cy="651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2100" b="1" dirty="0" smtClean="0">
                <a:latin typeface="Calibri" pitchFamily="34" charset="0"/>
              </a:rPr>
              <a:t>Impulser une dynamique dans votre commune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872" y="2652933"/>
            <a:ext cx="3091793" cy="206280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87" y="2652933"/>
            <a:ext cx="3091792" cy="2062806"/>
          </a:xfrm>
          <a:prstGeom prst="rect">
            <a:avLst/>
          </a:prstGeom>
        </p:spPr>
      </p:pic>
      <p:sp>
        <p:nvSpPr>
          <p:cNvPr id="40" name="Espace réservé du contenu 2"/>
          <p:cNvSpPr txBox="1">
            <a:spLocks/>
          </p:cNvSpPr>
          <p:nvPr/>
        </p:nvSpPr>
        <p:spPr>
          <a:xfrm>
            <a:off x="4507352" y="4888592"/>
            <a:ext cx="3091793" cy="9387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2000" dirty="0" smtClean="0">
                <a:latin typeface="Calibri" pitchFamily="34" charset="0"/>
              </a:rPr>
              <a:t>SMS, notifications : alerte les habitants et informe de tout événement !</a:t>
            </a:r>
          </a:p>
        </p:txBody>
      </p:sp>
      <p:sp>
        <p:nvSpPr>
          <p:cNvPr id="41" name="Espace réservé du contenu 2"/>
          <p:cNvSpPr txBox="1">
            <a:spLocks/>
          </p:cNvSpPr>
          <p:nvPr/>
        </p:nvSpPr>
        <p:spPr>
          <a:xfrm>
            <a:off x="8146189" y="4878078"/>
            <a:ext cx="3436211" cy="9387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2000" dirty="0" smtClean="0">
                <a:latin typeface="Calibri" pitchFamily="34" charset="0"/>
              </a:rPr>
              <a:t>Un tableau de bord pour structurer, encadrer et gérer toutes les communautés.</a:t>
            </a:r>
          </a:p>
        </p:txBody>
      </p:sp>
      <p:sp>
        <p:nvSpPr>
          <p:cNvPr id="42" name="Espace réservé du contenu 2"/>
          <p:cNvSpPr txBox="1">
            <a:spLocks/>
          </p:cNvSpPr>
          <p:nvPr/>
        </p:nvSpPr>
        <p:spPr>
          <a:xfrm>
            <a:off x="764590" y="4892774"/>
            <a:ext cx="3091793" cy="9387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2000" dirty="0" smtClean="0">
                <a:latin typeface="Calibri" pitchFamily="34" charset="0"/>
              </a:rPr>
              <a:t>Rassure la population et favorise l’entraide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2000" dirty="0" smtClean="0">
                <a:latin typeface="Calibri" pitchFamily="34" charset="0"/>
              </a:rPr>
              <a:t>entre voisins.</a:t>
            </a:r>
          </a:p>
        </p:txBody>
      </p:sp>
      <p:sp>
        <p:nvSpPr>
          <p:cNvPr id="49" name="Rectangle 48"/>
          <p:cNvSpPr/>
          <p:nvPr/>
        </p:nvSpPr>
        <p:spPr>
          <a:xfrm flipV="1">
            <a:off x="2292809" y="547499"/>
            <a:ext cx="1965715" cy="354332"/>
          </a:xfrm>
          <a:prstGeom prst="rect">
            <a:avLst/>
          </a:prstGeom>
          <a:solidFill>
            <a:srgbClr val="F9C322"/>
          </a:solidFill>
          <a:ln>
            <a:solidFill>
              <a:srgbClr val="F9C3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/>
          <p:cNvSpPr/>
          <p:nvPr/>
        </p:nvSpPr>
        <p:spPr>
          <a:xfrm>
            <a:off x="5" y="913778"/>
            <a:ext cx="12191995" cy="46897"/>
          </a:xfrm>
          <a:prstGeom prst="rect">
            <a:avLst/>
          </a:prstGeom>
          <a:solidFill>
            <a:srgbClr val="F9C322"/>
          </a:solidFill>
          <a:ln>
            <a:solidFill>
              <a:srgbClr val="F9C3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ZoneTexte 50"/>
          <p:cNvSpPr txBox="1"/>
          <p:nvPr/>
        </p:nvSpPr>
        <p:spPr>
          <a:xfrm>
            <a:off x="2303937" y="561713"/>
            <a:ext cx="1965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MAIRIE VIGILANTE</a:t>
            </a:r>
            <a:endParaRPr lang="fr-FR" b="1" dirty="0"/>
          </a:p>
        </p:txBody>
      </p:sp>
      <p:sp>
        <p:nvSpPr>
          <p:cNvPr id="52" name="ZoneTexte 51"/>
          <p:cNvSpPr txBox="1"/>
          <p:nvPr/>
        </p:nvSpPr>
        <p:spPr>
          <a:xfrm>
            <a:off x="4658923" y="568845"/>
            <a:ext cx="2075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VOISINS VIGILANTS</a:t>
            </a:r>
            <a:endParaRPr lang="fr-FR" b="1" dirty="0"/>
          </a:p>
        </p:txBody>
      </p:sp>
      <p:sp>
        <p:nvSpPr>
          <p:cNvPr id="53" name="ZoneTexte 52"/>
          <p:cNvSpPr txBox="1"/>
          <p:nvPr/>
        </p:nvSpPr>
        <p:spPr>
          <a:xfrm>
            <a:off x="7135059" y="560211"/>
            <a:ext cx="2075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INSCRIPTION</a:t>
            </a:r>
            <a:endParaRPr lang="fr-FR" b="1" dirty="0"/>
          </a:p>
        </p:txBody>
      </p:sp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" y="211375"/>
            <a:ext cx="190817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Espace réservé du contenu 2"/>
          <p:cNvSpPr txBox="1">
            <a:spLocks/>
          </p:cNvSpPr>
          <p:nvPr/>
        </p:nvSpPr>
        <p:spPr>
          <a:xfrm>
            <a:off x="4495160" y="1748984"/>
            <a:ext cx="3091793" cy="651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2100" b="1" dirty="0" smtClean="0">
                <a:latin typeface="Calibri" pitchFamily="34" charset="0"/>
              </a:rPr>
              <a:t>Disposer d’un outil de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2100" b="1" dirty="0" smtClean="0">
                <a:latin typeface="Calibri" pitchFamily="34" charset="0"/>
              </a:rPr>
              <a:t>communication efficace 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9102307" y="544446"/>
            <a:ext cx="2075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FONCTIONNALITES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02009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2" b="10763"/>
          <a:stretch/>
        </p:blipFill>
        <p:spPr>
          <a:xfrm>
            <a:off x="773473" y="2308898"/>
            <a:ext cx="3910819" cy="3072932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984" y="3357396"/>
            <a:ext cx="4319016" cy="3499104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2902120" y="1222483"/>
            <a:ext cx="6407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cap="all" dirty="0" smtClean="0"/>
              <a:t>LE RÔLE DE LA MAIRIE VIGILANTE</a:t>
            </a:r>
            <a:endParaRPr lang="fr-FR" sz="2400" b="1" dirty="0"/>
          </a:p>
        </p:txBody>
      </p:sp>
      <p:sp>
        <p:nvSpPr>
          <p:cNvPr id="20" name="Rectangle 19"/>
          <p:cNvSpPr/>
          <p:nvPr/>
        </p:nvSpPr>
        <p:spPr>
          <a:xfrm flipV="1">
            <a:off x="2292809" y="547499"/>
            <a:ext cx="1965715" cy="354332"/>
          </a:xfrm>
          <a:prstGeom prst="rect">
            <a:avLst/>
          </a:prstGeom>
          <a:solidFill>
            <a:srgbClr val="F9C322"/>
          </a:solidFill>
          <a:ln>
            <a:solidFill>
              <a:srgbClr val="F9C3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5" y="913778"/>
            <a:ext cx="12034429" cy="45719"/>
          </a:xfrm>
          <a:prstGeom prst="rect">
            <a:avLst/>
          </a:prstGeom>
          <a:solidFill>
            <a:srgbClr val="F9C322"/>
          </a:solidFill>
          <a:ln>
            <a:solidFill>
              <a:srgbClr val="F9C3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/>
          <p:cNvSpPr txBox="1"/>
          <p:nvPr/>
        </p:nvSpPr>
        <p:spPr>
          <a:xfrm>
            <a:off x="2303937" y="561713"/>
            <a:ext cx="1965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MAIRIE VIGILANTE</a:t>
            </a:r>
            <a:endParaRPr lang="fr-FR" b="1" dirty="0"/>
          </a:p>
        </p:txBody>
      </p:sp>
      <p:sp>
        <p:nvSpPr>
          <p:cNvPr id="33" name="ZoneTexte 32"/>
          <p:cNvSpPr txBox="1"/>
          <p:nvPr/>
        </p:nvSpPr>
        <p:spPr>
          <a:xfrm>
            <a:off x="4658923" y="568845"/>
            <a:ext cx="2075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VOISINS VIGILANTS</a:t>
            </a:r>
            <a:endParaRPr lang="fr-FR" b="1" dirty="0"/>
          </a:p>
        </p:txBody>
      </p:sp>
      <p:sp>
        <p:nvSpPr>
          <p:cNvPr id="34" name="ZoneTexte 33"/>
          <p:cNvSpPr txBox="1"/>
          <p:nvPr/>
        </p:nvSpPr>
        <p:spPr>
          <a:xfrm>
            <a:off x="7135059" y="560211"/>
            <a:ext cx="2075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INSCRIPTION</a:t>
            </a:r>
            <a:endParaRPr lang="fr-FR" b="1" dirty="0"/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" y="211375"/>
            <a:ext cx="190817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Rectangle 35"/>
          <p:cNvSpPr/>
          <p:nvPr/>
        </p:nvSpPr>
        <p:spPr>
          <a:xfrm>
            <a:off x="5119125" y="2134639"/>
            <a:ext cx="634208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F9C322"/>
              </a:buClr>
            </a:pPr>
            <a:r>
              <a:rPr lang="fr-FR" sz="2000" dirty="0" smtClean="0">
                <a:latin typeface="Calibri" pitchFamily="34" charset="0"/>
              </a:rPr>
              <a:t>Le </a:t>
            </a:r>
            <a:r>
              <a:rPr lang="fr-FR" sz="2000" dirty="0">
                <a:latin typeface="Calibri" pitchFamily="34" charset="0"/>
              </a:rPr>
              <a:t>dispositif « Voisins Vigilants » </a:t>
            </a:r>
            <a:r>
              <a:rPr lang="fr-FR" sz="2000" b="1" dirty="0">
                <a:latin typeface="Calibri" pitchFamily="34" charset="0"/>
              </a:rPr>
              <a:t>renforce le maire dans son rôle de pivot </a:t>
            </a:r>
            <a:r>
              <a:rPr lang="fr-FR" sz="2000" dirty="0">
                <a:latin typeface="Calibri" pitchFamily="34" charset="0"/>
              </a:rPr>
              <a:t>de la politique de prévention de la </a:t>
            </a:r>
            <a:r>
              <a:rPr lang="fr-FR" sz="2000" dirty="0" smtClean="0">
                <a:latin typeface="Calibri" pitchFamily="34" charset="0"/>
              </a:rPr>
              <a:t>délinquance. </a:t>
            </a:r>
          </a:p>
          <a:p>
            <a:pPr algn="just">
              <a:buClr>
                <a:srgbClr val="F9C322"/>
              </a:buClr>
            </a:pPr>
            <a:endParaRPr lang="fr-FR" sz="2000" dirty="0">
              <a:latin typeface="Calibri" pitchFamily="34" charset="0"/>
            </a:endParaRPr>
          </a:p>
          <a:p>
            <a:pPr algn="just">
              <a:buClr>
                <a:srgbClr val="F9C322"/>
              </a:buClr>
            </a:pPr>
            <a:r>
              <a:rPr lang="fr-FR" sz="2000" dirty="0" smtClean="0">
                <a:latin typeface="Calibri" pitchFamily="34" charset="0"/>
              </a:rPr>
              <a:t>La Mairie Vigilante :</a:t>
            </a:r>
            <a:endParaRPr lang="fr-FR" sz="2000" dirty="0">
              <a:latin typeface="Calibri" pitchFamily="34" charset="0"/>
            </a:endParaRPr>
          </a:p>
          <a:p>
            <a:pPr marL="285750" indent="-285750" algn="just">
              <a:buClr>
                <a:srgbClr val="F9C322"/>
              </a:buClr>
              <a:buFont typeface="Wingdings" panose="05000000000000000000" pitchFamily="2" charset="2"/>
              <a:buChar char="§"/>
            </a:pPr>
            <a:r>
              <a:rPr lang="fr-FR" sz="2000" b="1" dirty="0">
                <a:latin typeface="Calibri" pitchFamily="34" charset="0"/>
              </a:rPr>
              <a:t>A</a:t>
            </a:r>
            <a:r>
              <a:rPr lang="fr-FR" sz="2000" b="1" dirty="0" smtClean="0">
                <a:latin typeface="Calibri" pitchFamily="34" charset="0"/>
              </a:rPr>
              <a:t>nime </a:t>
            </a:r>
            <a:r>
              <a:rPr lang="fr-FR" sz="2000" b="1" dirty="0">
                <a:latin typeface="Calibri" pitchFamily="34" charset="0"/>
              </a:rPr>
              <a:t>des réunions publiques </a:t>
            </a:r>
            <a:r>
              <a:rPr lang="fr-FR" sz="2000" dirty="0">
                <a:latin typeface="Calibri" pitchFamily="34" charset="0"/>
              </a:rPr>
              <a:t>pour informer les </a:t>
            </a:r>
            <a:r>
              <a:rPr lang="fr-FR" sz="2000" dirty="0" smtClean="0">
                <a:latin typeface="Calibri" pitchFamily="34" charset="0"/>
              </a:rPr>
              <a:t>voisins vigilants sur </a:t>
            </a:r>
            <a:r>
              <a:rPr lang="fr-FR" sz="2000" dirty="0">
                <a:latin typeface="Calibri" pitchFamily="34" charset="0"/>
              </a:rPr>
              <a:t>les questions de sécurité. </a:t>
            </a:r>
          </a:p>
          <a:p>
            <a:pPr algn="just"/>
            <a:endParaRPr lang="fr-FR" sz="2000" dirty="0">
              <a:latin typeface="Calibri" pitchFamily="34" charset="0"/>
            </a:endParaRPr>
          </a:p>
          <a:p>
            <a:pPr marL="285750" indent="-285750" algn="just">
              <a:buClr>
                <a:srgbClr val="F9C322"/>
              </a:buClr>
              <a:buFont typeface="Wingdings" pitchFamily="2" charset="2"/>
              <a:buChar char="§"/>
            </a:pPr>
            <a:r>
              <a:rPr lang="fr-FR" sz="2000" b="1" dirty="0" smtClean="0">
                <a:latin typeface="Calibri" pitchFamily="34" charset="0"/>
              </a:rPr>
              <a:t>Transmet des </a:t>
            </a:r>
            <a:r>
              <a:rPr lang="fr-FR" sz="2000" b="1" dirty="0">
                <a:latin typeface="Calibri" pitchFamily="34" charset="0"/>
              </a:rPr>
              <a:t>alertes </a:t>
            </a:r>
            <a:r>
              <a:rPr lang="fr-FR" sz="2000" dirty="0">
                <a:latin typeface="Calibri" pitchFamily="34" charset="0"/>
              </a:rPr>
              <a:t>sur des évènements anormaux comme une inondation, une grève etc</a:t>
            </a:r>
            <a:r>
              <a:rPr lang="fr-FR" sz="2000" dirty="0" smtClean="0">
                <a:latin typeface="Calibri" pitchFamily="34" charset="0"/>
              </a:rPr>
              <a:t>.</a:t>
            </a:r>
          </a:p>
          <a:p>
            <a:pPr marL="285750" indent="-285750" algn="just">
              <a:buClr>
                <a:srgbClr val="F9C322"/>
              </a:buClr>
              <a:buFont typeface="Wingdings" pitchFamily="2" charset="2"/>
              <a:buChar char="§"/>
            </a:pPr>
            <a:endParaRPr lang="fr-FR" sz="2000" dirty="0">
              <a:latin typeface="Calibri" pitchFamily="34" charset="0"/>
            </a:endParaRPr>
          </a:p>
          <a:p>
            <a:pPr marL="285750" indent="-285750" algn="just">
              <a:buClr>
                <a:srgbClr val="F9C322"/>
              </a:buClr>
              <a:buFont typeface="Wingdings" pitchFamily="2" charset="2"/>
              <a:buChar char="§"/>
            </a:pPr>
            <a:r>
              <a:rPr lang="fr-FR" sz="2000" b="1" dirty="0">
                <a:latin typeface="Calibri" pitchFamily="34" charset="0"/>
              </a:rPr>
              <a:t>Soutient l’action des voisins vigilants </a:t>
            </a:r>
            <a:r>
              <a:rPr lang="fr-FR" sz="2000" dirty="0">
                <a:latin typeface="Calibri" pitchFamily="34" charset="0"/>
              </a:rPr>
              <a:t>en commandant la signalétique dissuasive. 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9102307" y="544446"/>
            <a:ext cx="2075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FONCTIONNALITES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22535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984" y="3357396"/>
            <a:ext cx="4319016" cy="3499104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2826077" y="1238249"/>
            <a:ext cx="6551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cap="all" dirty="0" smtClean="0"/>
              <a:t>SIGNALÉTIQUE OFFICIELLE DES VOISINS VIGILANTS</a:t>
            </a:r>
            <a:endParaRPr lang="fr-FR" sz="2400" b="1" dirty="0"/>
          </a:p>
        </p:txBody>
      </p:sp>
      <p:sp>
        <p:nvSpPr>
          <p:cNvPr id="36" name="Rectangle 35"/>
          <p:cNvSpPr/>
          <p:nvPr/>
        </p:nvSpPr>
        <p:spPr>
          <a:xfrm flipV="1">
            <a:off x="2292809" y="547499"/>
            <a:ext cx="1965715" cy="354332"/>
          </a:xfrm>
          <a:prstGeom prst="rect">
            <a:avLst/>
          </a:prstGeom>
          <a:solidFill>
            <a:srgbClr val="F9C322"/>
          </a:solidFill>
          <a:ln>
            <a:solidFill>
              <a:srgbClr val="F9C3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/>
          <p:cNvSpPr/>
          <p:nvPr/>
        </p:nvSpPr>
        <p:spPr>
          <a:xfrm>
            <a:off x="5" y="913778"/>
            <a:ext cx="12191995" cy="46897"/>
          </a:xfrm>
          <a:prstGeom prst="rect">
            <a:avLst/>
          </a:prstGeom>
          <a:solidFill>
            <a:srgbClr val="F9C322"/>
          </a:solidFill>
          <a:ln>
            <a:solidFill>
              <a:srgbClr val="F9C3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ZoneTexte 37"/>
          <p:cNvSpPr txBox="1"/>
          <p:nvPr/>
        </p:nvSpPr>
        <p:spPr>
          <a:xfrm>
            <a:off x="2303937" y="561713"/>
            <a:ext cx="1965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MAIRIE VIGILANTE</a:t>
            </a:r>
            <a:endParaRPr lang="fr-FR" b="1" dirty="0"/>
          </a:p>
        </p:txBody>
      </p:sp>
      <p:sp>
        <p:nvSpPr>
          <p:cNvPr id="39" name="ZoneTexte 38"/>
          <p:cNvSpPr txBox="1"/>
          <p:nvPr/>
        </p:nvSpPr>
        <p:spPr>
          <a:xfrm>
            <a:off x="4658923" y="568845"/>
            <a:ext cx="2075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VOISINS VIGILANTS</a:t>
            </a:r>
            <a:endParaRPr lang="fr-FR" b="1" dirty="0"/>
          </a:p>
        </p:txBody>
      </p:sp>
      <p:sp>
        <p:nvSpPr>
          <p:cNvPr id="40" name="ZoneTexte 39"/>
          <p:cNvSpPr txBox="1"/>
          <p:nvPr/>
        </p:nvSpPr>
        <p:spPr>
          <a:xfrm>
            <a:off x="7135059" y="560211"/>
            <a:ext cx="2075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INSCRIPTION</a:t>
            </a:r>
            <a:endParaRPr lang="fr-FR" b="1" dirty="0"/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" y="211375"/>
            <a:ext cx="190817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71" y="2150402"/>
            <a:ext cx="4064492" cy="34457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3" name="Rectangle 22"/>
          <p:cNvSpPr/>
          <p:nvPr/>
        </p:nvSpPr>
        <p:spPr>
          <a:xfrm>
            <a:off x="5106929" y="2162594"/>
            <a:ext cx="635526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F9C322"/>
              </a:buClr>
              <a:buFont typeface="Wingdings" panose="05000000000000000000" pitchFamily="2" charset="2"/>
              <a:buChar char="§"/>
            </a:pPr>
            <a:r>
              <a:rPr lang="fr-FR" sz="2000" dirty="0" smtClean="0">
                <a:solidFill>
                  <a:prstClr val="black"/>
                </a:solidFill>
              </a:rPr>
              <a:t>Les </a:t>
            </a:r>
            <a:r>
              <a:rPr lang="fr-FR" sz="2000" dirty="0">
                <a:solidFill>
                  <a:prstClr val="black"/>
                </a:solidFill>
              </a:rPr>
              <a:t>Mairies Vigilantes </a:t>
            </a:r>
            <a:r>
              <a:rPr lang="fr-FR" sz="2000" dirty="0" smtClean="0">
                <a:solidFill>
                  <a:prstClr val="black"/>
                </a:solidFill>
              </a:rPr>
              <a:t>bénéficient d’un </a:t>
            </a:r>
            <a:r>
              <a:rPr lang="fr-FR" sz="2000" b="1" dirty="0" smtClean="0">
                <a:solidFill>
                  <a:prstClr val="black"/>
                </a:solidFill>
              </a:rPr>
              <a:t>droit d’utilisation de la marque</a:t>
            </a:r>
            <a:endParaRPr lang="fr-FR" sz="2000" dirty="0" smtClean="0">
              <a:solidFill>
                <a:prstClr val="black"/>
              </a:solidFill>
            </a:endParaRPr>
          </a:p>
          <a:p>
            <a:pPr marL="285750" indent="-285750" algn="just">
              <a:buClr>
                <a:srgbClr val="F9C322"/>
              </a:buClr>
              <a:buFont typeface="Wingdings" panose="05000000000000000000" pitchFamily="2" charset="2"/>
              <a:buChar char="§"/>
            </a:pPr>
            <a:endParaRPr lang="fr-FR" sz="2000" dirty="0">
              <a:solidFill>
                <a:prstClr val="black"/>
              </a:solidFill>
            </a:endParaRPr>
          </a:p>
          <a:p>
            <a:pPr marL="285750" indent="-285750" algn="just">
              <a:buClr>
                <a:srgbClr val="F9C322"/>
              </a:buClr>
              <a:buFont typeface="Wingdings" panose="05000000000000000000" pitchFamily="2" charset="2"/>
              <a:buChar char="§"/>
            </a:pPr>
            <a:r>
              <a:rPr lang="fr-FR" sz="2000" dirty="0" smtClean="0">
                <a:solidFill>
                  <a:prstClr val="black"/>
                </a:solidFill>
              </a:rPr>
              <a:t>Elles commandent les </a:t>
            </a:r>
            <a:r>
              <a:rPr lang="fr-FR" sz="2000" b="1" dirty="0" smtClean="0">
                <a:solidFill>
                  <a:prstClr val="black"/>
                </a:solidFill>
              </a:rPr>
              <a:t>panneaux signalétiques </a:t>
            </a:r>
            <a:r>
              <a:rPr lang="fr-FR" sz="2000" dirty="0" smtClean="0">
                <a:solidFill>
                  <a:prstClr val="black"/>
                </a:solidFill>
              </a:rPr>
              <a:t>personnalisés au nom et au logo de leur commune</a:t>
            </a:r>
          </a:p>
          <a:p>
            <a:pPr algn="just">
              <a:buClr>
                <a:srgbClr val="F9C322"/>
              </a:buClr>
            </a:pPr>
            <a:endParaRPr lang="fr-FR" sz="20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rgbClr val="F9C322"/>
              </a:buClr>
              <a:buFont typeface="Wingdings" panose="05000000000000000000" pitchFamily="2" charset="2"/>
              <a:buChar char="§"/>
            </a:pPr>
            <a:r>
              <a:rPr lang="fr-FR" sz="2000" dirty="0">
                <a:ea typeface="Calibri" panose="020F0502020204030204" pitchFamily="34" charset="0"/>
                <a:cs typeface="Times New Roman" panose="02020603050405020304" pitchFamily="18" charset="0"/>
              </a:rPr>
              <a:t>Les </a:t>
            </a:r>
            <a:r>
              <a:rPr lang="fr-FR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panneaux permettent </a:t>
            </a:r>
            <a:r>
              <a:rPr lang="fr-FR" sz="2000" dirty="0">
                <a:ea typeface="Calibri" panose="020F0502020204030204" pitchFamily="34" charset="0"/>
                <a:cs typeface="Times New Roman" panose="02020603050405020304" pitchFamily="18" charset="0"/>
              </a:rPr>
              <a:t>de montrer </a:t>
            </a:r>
            <a:r>
              <a:rPr lang="fr-FR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l’implication </a:t>
            </a:r>
            <a:r>
              <a:rPr lang="fr-FR" sz="2000" dirty="0">
                <a:ea typeface="Calibri" panose="020F0502020204030204" pitchFamily="34" charset="0"/>
                <a:cs typeface="Times New Roman" panose="02020603050405020304" pitchFamily="18" charset="0"/>
              </a:rPr>
              <a:t>dans le dispositif tout en étant </a:t>
            </a:r>
            <a:r>
              <a:rPr lang="fr-FR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dissuasifs</a:t>
            </a:r>
            <a:endParaRPr lang="fr-FR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rgbClr val="F9C322"/>
              </a:buClr>
              <a:buFont typeface="Wingdings" panose="05000000000000000000" pitchFamily="2" charset="2"/>
              <a:buChar char="§"/>
            </a:pPr>
            <a:endParaRPr lang="fr-FR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rgbClr val="F9C322"/>
              </a:buClr>
              <a:buFont typeface="Wingdings" panose="05000000000000000000" pitchFamily="2" charset="2"/>
              <a:buChar char="§"/>
            </a:pPr>
            <a:r>
              <a:rPr lang="fr-FR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Les panneaux s’installent aux </a:t>
            </a:r>
            <a:r>
              <a:rPr lang="fr-FR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entrées de communes </a:t>
            </a:r>
            <a:r>
              <a:rPr lang="fr-FR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et </a:t>
            </a:r>
            <a:r>
              <a:rPr lang="fr-FR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dans les quartiers</a:t>
            </a:r>
            <a:endParaRPr lang="fr-FR" sz="2000" dirty="0"/>
          </a:p>
        </p:txBody>
      </p:sp>
      <p:sp>
        <p:nvSpPr>
          <p:cNvPr id="12" name="ZoneTexte 11"/>
          <p:cNvSpPr txBox="1"/>
          <p:nvPr/>
        </p:nvSpPr>
        <p:spPr>
          <a:xfrm>
            <a:off x="9102307" y="544446"/>
            <a:ext cx="2075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FONCTIONNALITES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44598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984" y="3357396"/>
            <a:ext cx="4319016" cy="349910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914809" y="2408273"/>
            <a:ext cx="635420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FFC000"/>
              </a:buClr>
              <a:buFont typeface="Wingdings" pitchFamily="2" charset="2"/>
              <a:buChar char="§"/>
            </a:pPr>
            <a:r>
              <a:rPr lang="fr-FR" sz="2000" dirty="0"/>
              <a:t>Ils </a:t>
            </a:r>
            <a:r>
              <a:rPr lang="fr-FR" sz="2000" dirty="0" smtClean="0"/>
              <a:t>manifestent leur </a:t>
            </a:r>
            <a:r>
              <a:rPr lang="fr-FR" sz="2000" dirty="0"/>
              <a:t>esprit de responsabilité et de citoyenneté en étant </a:t>
            </a:r>
            <a:r>
              <a:rPr lang="fr-FR" sz="2000" b="1" dirty="0" smtClean="0"/>
              <a:t>attentifs </a:t>
            </a:r>
            <a:r>
              <a:rPr lang="fr-FR" sz="2000" b="1" dirty="0">
                <a:ea typeface="Adobe Heiti Std R" pitchFamily="34" charset="-128"/>
              </a:rPr>
              <a:t>et </a:t>
            </a:r>
            <a:r>
              <a:rPr lang="fr-FR" sz="2000" b="1" dirty="0" smtClean="0">
                <a:ea typeface="Adobe Heiti Std R" pitchFamily="34" charset="-128"/>
              </a:rPr>
              <a:t>solidaires</a:t>
            </a:r>
            <a:endParaRPr lang="fr-FR" sz="2000" dirty="0" smtClean="0">
              <a:ea typeface="Adobe Heiti Std R" pitchFamily="34" charset="-128"/>
            </a:endParaRPr>
          </a:p>
          <a:p>
            <a:pPr algn="just">
              <a:lnSpc>
                <a:spcPct val="150000"/>
              </a:lnSpc>
              <a:buClr>
                <a:srgbClr val="FFC000"/>
              </a:buClr>
              <a:buFont typeface="Wingdings" pitchFamily="2" charset="2"/>
              <a:buChar char="§"/>
            </a:pPr>
            <a:endParaRPr lang="fr-FR" sz="800" dirty="0">
              <a:ea typeface="Adobe Heiti Std R" pitchFamily="34" charset="-128"/>
            </a:endParaRPr>
          </a:p>
          <a:p>
            <a:pPr algn="just">
              <a:buClr>
                <a:srgbClr val="FFC000"/>
              </a:buClr>
              <a:buFont typeface="Wingdings" pitchFamily="2" charset="2"/>
              <a:buChar char="§"/>
            </a:pPr>
            <a:r>
              <a:rPr lang="fr-FR" sz="2000" dirty="0">
                <a:ea typeface="Adobe Heiti Std R" pitchFamily="34" charset="-128"/>
              </a:rPr>
              <a:t>Ils </a:t>
            </a:r>
            <a:r>
              <a:rPr lang="fr-FR" sz="2000" b="1" dirty="0">
                <a:ea typeface="Adobe Heiti Std R" pitchFamily="34" charset="-128"/>
              </a:rPr>
              <a:t>veillent</a:t>
            </a:r>
            <a:r>
              <a:rPr lang="fr-FR" sz="2000" dirty="0">
                <a:ea typeface="Adobe Heiti Std R" pitchFamily="34" charset="-128"/>
              </a:rPr>
              <a:t>, mais ne surveillent pas. Ils ne remplacent pas la </a:t>
            </a:r>
            <a:r>
              <a:rPr lang="fr-FR" sz="2000" dirty="0" smtClean="0">
                <a:ea typeface="Adobe Heiti Std R" pitchFamily="34" charset="-128"/>
              </a:rPr>
              <a:t>Police</a:t>
            </a:r>
          </a:p>
          <a:p>
            <a:pPr algn="just">
              <a:lnSpc>
                <a:spcPct val="150000"/>
              </a:lnSpc>
              <a:buClr>
                <a:srgbClr val="FFC000"/>
              </a:buClr>
              <a:buFont typeface="Wingdings" pitchFamily="2" charset="2"/>
              <a:buChar char="§"/>
            </a:pPr>
            <a:endParaRPr lang="fr-FR" sz="800" dirty="0"/>
          </a:p>
          <a:p>
            <a:pPr algn="just">
              <a:buClr>
                <a:srgbClr val="FFC000"/>
              </a:buClr>
              <a:buFont typeface="Wingdings" pitchFamily="2" charset="2"/>
              <a:buChar char="§"/>
            </a:pPr>
            <a:r>
              <a:rPr lang="fr-FR" sz="2000" dirty="0"/>
              <a:t>Ils préviennent toujours les forces de l’ordre (17) en cas de </a:t>
            </a:r>
            <a:r>
              <a:rPr lang="fr-FR" sz="2000" b="1" dirty="0"/>
              <a:t>flagrant délit </a:t>
            </a:r>
            <a:r>
              <a:rPr lang="fr-FR" sz="2000" dirty="0"/>
              <a:t>ou de danger </a:t>
            </a:r>
            <a:r>
              <a:rPr lang="fr-FR" sz="2000" dirty="0" smtClean="0"/>
              <a:t>immédiat</a:t>
            </a:r>
          </a:p>
          <a:p>
            <a:pPr algn="just">
              <a:lnSpc>
                <a:spcPct val="150000"/>
              </a:lnSpc>
              <a:buClr>
                <a:srgbClr val="FFC000"/>
              </a:buClr>
              <a:buFont typeface="Wingdings" pitchFamily="2" charset="2"/>
              <a:buChar char="§"/>
            </a:pPr>
            <a:endParaRPr lang="fr-FR" sz="800" dirty="0"/>
          </a:p>
          <a:p>
            <a:pPr algn="just">
              <a:buClr>
                <a:srgbClr val="FFC000"/>
              </a:buClr>
              <a:buFont typeface="Wingdings" pitchFamily="2" charset="2"/>
              <a:buChar char="§"/>
            </a:pPr>
            <a:r>
              <a:rPr lang="fr-FR" sz="2000" dirty="0"/>
              <a:t>Ils sont </a:t>
            </a:r>
            <a:r>
              <a:rPr lang="fr-FR" sz="2000" b="1" dirty="0"/>
              <a:t>connectés</a:t>
            </a:r>
            <a:r>
              <a:rPr lang="fr-FR" sz="2000" dirty="0"/>
              <a:t> les uns aux autres au sein de « </a:t>
            </a:r>
            <a:r>
              <a:rPr lang="fr-FR" sz="2000" b="1" dirty="0"/>
              <a:t>communautés</a:t>
            </a:r>
            <a:r>
              <a:rPr lang="fr-FR" sz="2000" dirty="0"/>
              <a:t> » qui correspondent chacune à un secteur de la commune (quartier, rue, résidence, hameau…)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2902120" y="1222483"/>
            <a:ext cx="6407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cap="all" dirty="0" smtClean="0"/>
              <a:t>Le rôle d’un VOISIN VIGILANT</a:t>
            </a:r>
            <a:endParaRPr lang="fr-FR" sz="2400" b="1" dirty="0"/>
          </a:p>
        </p:txBody>
      </p:sp>
      <p:pic>
        <p:nvPicPr>
          <p:cNvPr id="23" name="Picture 2" descr="http://www.voisinsvigilants.org/img/homedeco/solidarite_voisins_vigilant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4" t="5054" r="12624" b="852"/>
          <a:stretch/>
        </p:blipFill>
        <p:spPr bwMode="auto">
          <a:xfrm>
            <a:off x="761282" y="2617989"/>
            <a:ext cx="3880663" cy="3050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/>
          <p:cNvSpPr/>
          <p:nvPr/>
        </p:nvSpPr>
        <p:spPr>
          <a:xfrm flipV="1">
            <a:off x="4641946" y="555966"/>
            <a:ext cx="2061185" cy="350512"/>
          </a:xfrm>
          <a:prstGeom prst="rect">
            <a:avLst/>
          </a:prstGeom>
          <a:solidFill>
            <a:srgbClr val="F9C322"/>
          </a:solidFill>
          <a:ln>
            <a:solidFill>
              <a:srgbClr val="F9C3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5" y="913778"/>
            <a:ext cx="12191995" cy="45719"/>
          </a:xfrm>
          <a:prstGeom prst="rect">
            <a:avLst/>
          </a:prstGeom>
          <a:solidFill>
            <a:srgbClr val="F9C322"/>
          </a:solidFill>
          <a:ln>
            <a:solidFill>
              <a:srgbClr val="F9C3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/>
          <p:cNvSpPr txBox="1"/>
          <p:nvPr/>
        </p:nvSpPr>
        <p:spPr>
          <a:xfrm>
            <a:off x="2288173" y="545944"/>
            <a:ext cx="1965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MAIRIE VIGILANTE</a:t>
            </a:r>
            <a:endParaRPr lang="fr-FR" b="1" dirty="0"/>
          </a:p>
        </p:txBody>
      </p:sp>
      <p:sp>
        <p:nvSpPr>
          <p:cNvPr id="28" name="ZoneTexte 27"/>
          <p:cNvSpPr txBox="1"/>
          <p:nvPr/>
        </p:nvSpPr>
        <p:spPr>
          <a:xfrm>
            <a:off x="4658923" y="553080"/>
            <a:ext cx="2075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VOISINS VIGILANTS</a:t>
            </a:r>
            <a:endParaRPr lang="fr-FR" b="1" dirty="0"/>
          </a:p>
        </p:txBody>
      </p:sp>
      <p:sp>
        <p:nvSpPr>
          <p:cNvPr id="29" name="ZoneTexte 28"/>
          <p:cNvSpPr txBox="1"/>
          <p:nvPr/>
        </p:nvSpPr>
        <p:spPr>
          <a:xfrm>
            <a:off x="7135059" y="560211"/>
            <a:ext cx="2075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INSCRIPTION</a:t>
            </a:r>
            <a:endParaRPr lang="fr-FR" b="1" dirty="0"/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" y="211375"/>
            <a:ext cx="190817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7027337" y="68565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9102307" y="544446"/>
            <a:ext cx="2075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FONCTIONNALITES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48118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984" y="3357396"/>
            <a:ext cx="4319016" cy="3499104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5095976" y="2257385"/>
            <a:ext cx="634208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F9C322"/>
              </a:buClr>
              <a:buFont typeface="Wingdings" panose="05000000000000000000" pitchFamily="2" charset="2"/>
              <a:buChar char="§"/>
            </a:pPr>
            <a:r>
              <a:rPr lang="fr-FR" sz="2000" dirty="0" smtClean="0">
                <a:latin typeface="Calibri" panose="020F0502020204030204" pitchFamily="34" charset="0"/>
              </a:rPr>
              <a:t>Le système </a:t>
            </a:r>
            <a:r>
              <a:rPr lang="fr-FR" sz="2000" dirty="0">
                <a:latin typeface="Calibri" panose="020F0502020204030204" pitchFamily="34" charset="0"/>
              </a:rPr>
              <a:t>vous permet de prévenir en un clic </a:t>
            </a:r>
            <a:r>
              <a:rPr lang="fr-FR" sz="2000" dirty="0" smtClean="0">
                <a:latin typeface="Calibri" panose="020F0502020204030204" pitchFamily="34" charset="0"/>
              </a:rPr>
              <a:t> </a:t>
            </a:r>
            <a:r>
              <a:rPr lang="fr-FR" sz="2000" dirty="0">
                <a:latin typeface="Calibri" panose="020F0502020204030204" pitchFamily="34" charset="0"/>
              </a:rPr>
              <a:t>l'ensemble des voisins vigilants de votre quartier d'un </a:t>
            </a:r>
            <a:r>
              <a:rPr lang="fr-FR" sz="2000" dirty="0" smtClean="0">
                <a:latin typeface="Calibri" panose="020F0502020204030204" pitchFamily="34" charset="0"/>
              </a:rPr>
              <a:t>événement inhabituel</a:t>
            </a:r>
          </a:p>
          <a:p>
            <a:pPr marL="285750" indent="-285750" algn="just">
              <a:buClr>
                <a:srgbClr val="F9C322"/>
              </a:buClr>
              <a:buFont typeface="Wingdings" panose="05000000000000000000" pitchFamily="2" charset="2"/>
              <a:buChar char="§"/>
            </a:pPr>
            <a:endParaRPr lang="fr-FR" sz="2000" dirty="0">
              <a:latin typeface="Calibri" panose="020F0502020204030204" pitchFamily="34" charset="0"/>
            </a:endParaRPr>
          </a:p>
          <a:p>
            <a:pPr marL="285750" indent="-285750" algn="just">
              <a:buClr>
                <a:srgbClr val="F9C322"/>
              </a:buClr>
              <a:buFont typeface="Wingdings" panose="05000000000000000000" pitchFamily="2" charset="2"/>
              <a:buChar char="§"/>
            </a:pPr>
            <a:r>
              <a:rPr lang="fr-FR" sz="2000" dirty="0" smtClean="0">
                <a:latin typeface="Calibri" panose="020F0502020204030204" pitchFamily="34" charset="0"/>
              </a:rPr>
              <a:t>Elles </a:t>
            </a:r>
            <a:r>
              <a:rPr lang="fr-FR" sz="2000" dirty="0">
                <a:latin typeface="Calibri" panose="020F0502020204030204" pitchFamily="34" charset="0"/>
              </a:rPr>
              <a:t>peuvent être envoyées </a:t>
            </a:r>
            <a:r>
              <a:rPr lang="fr-FR" sz="2000" dirty="0" smtClean="0">
                <a:latin typeface="Calibri" panose="020F0502020204030204" pitchFamily="34" charset="0"/>
              </a:rPr>
              <a:t>gratuitement par </a:t>
            </a:r>
            <a:r>
              <a:rPr lang="fr-FR" sz="2000" dirty="0">
                <a:latin typeface="Calibri" panose="020F0502020204030204" pitchFamily="34" charset="0"/>
              </a:rPr>
              <a:t>n'importe quel voisin inscrit </a:t>
            </a:r>
            <a:r>
              <a:rPr lang="fr-FR" sz="2000" dirty="0" smtClean="0">
                <a:latin typeface="Calibri" panose="020F0502020204030204" pitchFamily="34" charset="0"/>
              </a:rPr>
              <a:t>depuis un téléphone portable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2902120" y="1222483"/>
            <a:ext cx="6407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cap="all" dirty="0" smtClean="0"/>
              <a:t>LE SYSTÈME D’ALERTES PAR SMS ET EMAIL</a:t>
            </a:r>
            <a:endParaRPr lang="fr-FR" sz="2400" b="1" dirty="0"/>
          </a:p>
        </p:txBody>
      </p:sp>
      <p:sp>
        <p:nvSpPr>
          <p:cNvPr id="34" name="ZoneTexte 33"/>
          <p:cNvSpPr txBox="1"/>
          <p:nvPr/>
        </p:nvSpPr>
        <p:spPr>
          <a:xfrm>
            <a:off x="5353521" y="4617239"/>
            <a:ext cx="6084531" cy="101566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fr-FR"/>
            </a:defPPr>
            <a:lvl1pPr algn="ctr">
              <a:buClr>
                <a:srgbClr val="F2D108"/>
              </a:buClr>
              <a:defRPr b="1">
                <a:latin typeface="Calibri" pitchFamily="34" charset="0"/>
              </a:defRPr>
            </a:lvl1pPr>
          </a:lstStyle>
          <a:p>
            <a:pPr algn="just"/>
            <a:r>
              <a:rPr lang="fr-FR" sz="2000" b="0" i="1" dirty="0" smtClean="0"/>
              <a:t>Lorsque j’ai reçu l’alerte m’informant que mon voisin s’est fait ouvrir sa voiture la nuit dernière, j’ai décidé de rentrer ma voiture dans le garage tous les soirs</a:t>
            </a:r>
            <a:endParaRPr lang="fr-FR" sz="2000" b="0" i="1" dirty="0"/>
          </a:p>
        </p:txBody>
      </p:sp>
      <p:sp>
        <p:nvSpPr>
          <p:cNvPr id="17" name="Rectangle 16"/>
          <p:cNvSpPr/>
          <p:nvPr/>
        </p:nvSpPr>
        <p:spPr>
          <a:xfrm flipV="1">
            <a:off x="4641946" y="555966"/>
            <a:ext cx="2061185" cy="350512"/>
          </a:xfrm>
          <a:prstGeom prst="rect">
            <a:avLst/>
          </a:prstGeom>
          <a:solidFill>
            <a:srgbClr val="F9C322"/>
          </a:solidFill>
          <a:ln>
            <a:solidFill>
              <a:srgbClr val="F9C3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5" y="913778"/>
            <a:ext cx="12191995" cy="46897"/>
          </a:xfrm>
          <a:prstGeom prst="rect">
            <a:avLst/>
          </a:prstGeom>
          <a:solidFill>
            <a:srgbClr val="F9C322"/>
          </a:solidFill>
          <a:ln>
            <a:solidFill>
              <a:srgbClr val="F9C3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2288173" y="545944"/>
            <a:ext cx="1965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MAIRIE VIGILANTE</a:t>
            </a:r>
            <a:endParaRPr lang="fr-FR" b="1" dirty="0"/>
          </a:p>
        </p:txBody>
      </p:sp>
      <p:sp>
        <p:nvSpPr>
          <p:cNvPr id="20" name="ZoneTexte 19"/>
          <p:cNvSpPr txBox="1"/>
          <p:nvPr/>
        </p:nvSpPr>
        <p:spPr>
          <a:xfrm>
            <a:off x="4658923" y="553080"/>
            <a:ext cx="2075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VOISINS VIGILANTS</a:t>
            </a:r>
            <a:endParaRPr lang="fr-FR" b="1" dirty="0"/>
          </a:p>
        </p:txBody>
      </p:sp>
      <p:sp>
        <p:nvSpPr>
          <p:cNvPr id="23" name="ZoneTexte 22"/>
          <p:cNvSpPr txBox="1"/>
          <p:nvPr/>
        </p:nvSpPr>
        <p:spPr>
          <a:xfrm>
            <a:off x="7135059" y="560211"/>
            <a:ext cx="2075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INSCRIPTION</a:t>
            </a:r>
            <a:endParaRPr lang="fr-FR" b="1" dirty="0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" y="211375"/>
            <a:ext cx="190817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ZoneTexte 34"/>
          <p:cNvSpPr txBox="1"/>
          <p:nvPr/>
        </p:nvSpPr>
        <p:spPr>
          <a:xfrm>
            <a:off x="7200857" y="5727270"/>
            <a:ext cx="4261579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fr-FR"/>
            </a:defPPr>
            <a:lvl1pPr algn="ctr">
              <a:buClr>
                <a:srgbClr val="F2D108"/>
              </a:buClr>
              <a:defRPr b="1">
                <a:latin typeface="Calibri" pitchFamily="34" charset="0"/>
              </a:defRPr>
            </a:lvl1pPr>
          </a:lstStyle>
          <a:p>
            <a:pPr algn="just"/>
            <a:r>
              <a:rPr lang="fr-FR" dirty="0" smtClean="0"/>
              <a:t>Témoignage d’un voisin vigilant, Téteghem</a:t>
            </a:r>
            <a:endParaRPr lang="fr-FR" dirty="0"/>
          </a:p>
        </p:txBody>
      </p:sp>
      <p:pic>
        <p:nvPicPr>
          <p:cNvPr id="40" name="Image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223" y="4617233"/>
            <a:ext cx="236236" cy="236236"/>
          </a:xfrm>
          <a:prstGeom prst="rect">
            <a:avLst/>
          </a:prstGeom>
        </p:spPr>
      </p:pic>
      <p:pic>
        <p:nvPicPr>
          <p:cNvPr id="47" name="Image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339991" y="5256061"/>
            <a:ext cx="236236" cy="236236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0" r="2746"/>
          <a:stretch/>
        </p:blipFill>
        <p:spPr>
          <a:xfrm>
            <a:off x="781687" y="2417628"/>
            <a:ext cx="3877236" cy="3041324"/>
          </a:xfrm>
          <a:prstGeom prst="rect">
            <a:avLst/>
          </a:prstGeom>
        </p:spPr>
      </p:pic>
      <p:sp>
        <p:nvSpPr>
          <p:cNvPr id="22" name="ZoneTexte 21"/>
          <p:cNvSpPr txBox="1"/>
          <p:nvPr/>
        </p:nvSpPr>
        <p:spPr>
          <a:xfrm>
            <a:off x="9102307" y="544446"/>
            <a:ext cx="2075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FONCTIONNALITES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69126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3268</TotalTime>
  <Words>1298</Words>
  <Application>Microsoft Office PowerPoint</Application>
  <PresentationFormat>Personnalisé</PresentationFormat>
  <Paragraphs>275</Paragraphs>
  <Slides>23</Slides>
  <Notes>8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23</vt:i4>
      </vt:variant>
    </vt:vector>
  </HeadingPairs>
  <TitlesOfParts>
    <vt:vector size="25" baseType="lpstr">
      <vt:lpstr>Thème Office</vt:lpstr>
      <vt:lpstr>1_Thème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ASUS</dc:creator>
  <cp:lastModifiedBy>Windows User</cp:lastModifiedBy>
  <cp:revision>300</cp:revision>
  <dcterms:created xsi:type="dcterms:W3CDTF">2015-08-27T13:26:27Z</dcterms:created>
  <dcterms:modified xsi:type="dcterms:W3CDTF">2017-09-29T15:23:34Z</dcterms:modified>
</cp:coreProperties>
</file>